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Light" charset="1" panose="00000400000000000000"/>
      <p:regular r:id="rId10"/>
    </p:embeddedFont>
    <p:embeddedFont>
      <p:font typeface="HK Grotesk Light Bold" charset="1" panose="00000500000000000000"/>
      <p:regular r:id="rId11"/>
    </p:embeddedFont>
    <p:embeddedFont>
      <p:font typeface="HK Grotesk Light Italics" charset="1" panose="00000400000000000000"/>
      <p:regular r:id="rId12"/>
    </p:embeddedFont>
    <p:embeddedFont>
      <p:font typeface="HK Grotesk Light Bold Italics" charset="1" panose="00000500000000000000"/>
      <p:regular r:id="rId13"/>
    </p:embeddedFont>
    <p:embeddedFont>
      <p:font typeface="HK Grotesk Bold" charset="1" panose="00000800000000000000"/>
      <p:regular r:id="rId14"/>
    </p:embeddedFont>
    <p:embeddedFont>
      <p:font typeface="HK Grotesk Bold Italics" charset="1" panose="00000800000000000000"/>
      <p:regular r:id="rId15"/>
    </p:embeddedFont>
    <p:embeddedFont>
      <p:font typeface="HK Grotesk Medium" charset="1" panose="00000600000000000000"/>
      <p:regular r:id="rId16"/>
    </p:embeddedFont>
    <p:embeddedFont>
      <p:font typeface="HK Grotesk Medium Bold" charset="1" panose="00000700000000000000"/>
      <p:regular r:id="rId17"/>
    </p:embeddedFont>
    <p:embeddedFont>
      <p:font typeface="HK Grotesk Medium Italics" charset="1" panose="00000600000000000000"/>
      <p:regular r:id="rId18"/>
    </p:embeddedFont>
    <p:embeddedFont>
      <p:font typeface="HK Grotesk Medium Bold Italics" charset="1" panose="00000700000000000000"/>
      <p:regular r:id="rId19"/>
    </p:embeddedFont>
    <p:embeddedFont>
      <p:font typeface="Open Sans Light" charset="1" panose="020B0306030504020204"/>
      <p:regular r:id="rId20"/>
    </p:embeddedFont>
    <p:embeddedFont>
      <p:font typeface="Open Sans Light Bold" charset="1" panose="020B0806030504020204"/>
      <p:regular r:id="rId21"/>
    </p:embeddedFont>
    <p:embeddedFont>
      <p:font typeface="Open Sans Light Italics" charset="1" panose="020B0306030504020204"/>
      <p:regular r:id="rId22"/>
    </p:embeddedFont>
    <p:embeddedFont>
      <p:font typeface="Open Sans Light Bold Italics" charset="1" panose="020B0806030504020204"/>
      <p:regular r:id="rId23"/>
    </p:embeddedFont>
    <p:embeddedFont>
      <p:font typeface="Open Sans" charset="1" panose="020B0606030504020204"/>
      <p:regular r:id="rId24"/>
    </p:embeddedFont>
    <p:embeddedFont>
      <p:font typeface="Open Sans Bold" charset="1" panose="020B0806030504020204"/>
      <p:regular r:id="rId25"/>
    </p:embeddedFont>
    <p:embeddedFont>
      <p:font typeface="Open Sans Italics" charset="1" panose="020B0606030504020204"/>
      <p:regular r:id="rId26"/>
    </p:embeddedFont>
    <p:embeddedFont>
      <p:font typeface="Open Sans Bold Italics" charset="1" panose="020B080603050402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pn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2.png" Type="http://schemas.openxmlformats.org/officeDocument/2006/relationships/image"/><Relationship Id="rId13" Target="../media/image43.svg" Type="http://schemas.openxmlformats.org/officeDocument/2006/relationships/image"/><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44.pn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0.png" Type="http://schemas.openxmlformats.org/officeDocument/2006/relationships/image"/><Relationship Id="rId13" Target="../media/image41.svg" Type="http://schemas.openxmlformats.org/officeDocument/2006/relationships/image"/><Relationship Id="rId2" Target="../media/image45.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rot="-5400000">
            <a:off x="9112509" y="5138738"/>
            <a:ext cx="10287000" cy="0"/>
          </a:xfrm>
          <a:prstGeom prst="line">
            <a:avLst/>
          </a:prstGeom>
          <a:ln cap="rnd" w="9525">
            <a:solidFill>
              <a:srgbClr val="000000">
                <a:alpha val="49804"/>
              </a:srgbClr>
            </a:solidFill>
            <a:prstDash val="solid"/>
            <a:headEnd type="none" len="sm" w="sm"/>
            <a:tailEnd type="none" len="sm" w="sm"/>
          </a:ln>
        </p:spPr>
      </p:sp>
      <p:pic>
        <p:nvPicPr>
          <p:cNvPr name="Picture 3" id="3"/>
          <p:cNvPicPr>
            <a:picLocks noChangeAspect="true"/>
          </p:cNvPicPr>
          <p:nvPr/>
        </p:nvPicPr>
        <p:blipFill>
          <a:blip r:embed="rId2"/>
          <a:srcRect l="0" t="0" r="0" b="0"/>
          <a:stretch>
            <a:fillRect/>
          </a:stretch>
        </p:blipFill>
        <p:spPr>
          <a:xfrm flipH="false" flipV="false" rot="0">
            <a:off x="10621183" y="1722798"/>
            <a:ext cx="6153035" cy="12145729"/>
          </a:xfrm>
          <a:prstGeom prst="rect">
            <a:avLst/>
          </a:prstGeom>
        </p:spPr>
      </p:pic>
      <p:grpSp>
        <p:nvGrpSpPr>
          <p:cNvPr name="Group 4" id="4"/>
          <p:cNvGrpSpPr/>
          <p:nvPr/>
        </p:nvGrpSpPr>
        <p:grpSpPr>
          <a:xfrm rot="0">
            <a:off x="1676617" y="1946121"/>
            <a:ext cx="8944565" cy="5388158"/>
            <a:chOff x="0" y="0"/>
            <a:chExt cx="11926087" cy="7184211"/>
          </a:xfrm>
        </p:grpSpPr>
        <p:sp>
          <p:nvSpPr>
            <p:cNvPr name="TextBox 5" id="5"/>
            <p:cNvSpPr txBox="true"/>
            <p:nvPr/>
          </p:nvSpPr>
          <p:spPr>
            <a:xfrm rot="0">
              <a:off x="0" y="1234261"/>
              <a:ext cx="11926087" cy="5949950"/>
            </a:xfrm>
            <a:prstGeom prst="rect">
              <a:avLst/>
            </a:prstGeom>
          </p:spPr>
          <p:txBody>
            <a:bodyPr anchor="t" rtlCol="false" tIns="0" lIns="0" bIns="0" rIns="0">
              <a:spAutoFit/>
            </a:bodyPr>
            <a:lstStyle/>
            <a:p>
              <a:pPr>
                <a:lnSpc>
                  <a:spcPts val="11550"/>
                </a:lnSpc>
              </a:pPr>
              <a:r>
                <a:rPr lang="en-US" sz="10500">
                  <a:solidFill>
                    <a:srgbClr val="555555"/>
                  </a:solidFill>
                  <a:latin typeface="HK Grotesk Bold Bold"/>
                </a:rPr>
                <a:t>Interactive</a:t>
              </a:r>
              <a:r>
                <a:rPr lang="en-US" sz="10500">
                  <a:solidFill>
                    <a:srgbClr val="8AAB28"/>
                  </a:solidFill>
                  <a:latin typeface="HK Grotesk Bold Bold"/>
                </a:rPr>
                <a:t> Medium-Fi </a:t>
              </a:r>
              <a:r>
                <a:rPr lang="en-US" sz="10500">
                  <a:solidFill>
                    <a:srgbClr val="555555"/>
                  </a:solidFill>
                  <a:latin typeface="HK Grotesk Bold Bold"/>
                </a:rPr>
                <a:t>Prototype</a:t>
              </a:r>
            </a:p>
          </p:txBody>
        </p:sp>
        <p:sp>
          <p:nvSpPr>
            <p:cNvPr name="TextBox 6" id="6"/>
            <p:cNvSpPr txBox="true"/>
            <p:nvPr/>
          </p:nvSpPr>
          <p:spPr>
            <a:xfrm rot="0">
              <a:off x="0" y="-66675"/>
              <a:ext cx="11926087" cy="676275"/>
            </a:xfrm>
            <a:prstGeom prst="rect">
              <a:avLst/>
            </a:prstGeom>
          </p:spPr>
          <p:txBody>
            <a:bodyPr anchor="t" rtlCol="false" tIns="0" lIns="0" bIns="0" rIns="0">
              <a:spAutoFit/>
            </a:bodyPr>
            <a:lstStyle/>
            <a:p>
              <a:pPr>
                <a:lnSpc>
                  <a:spcPts val="4200"/>
                </a:lnSpc>
              </a:pPr>
              <a:r>
                <a:rPr lang="en-US" sz="3000">
                  <a:solidFill>
                    <a:srgbClr val="000000"/>
                  </a:solidFill>
                  <a:latin typeface="HK Grotesk Medium Bold"/>
                </a:rPr>
                <a:t>The Giving Tree </a:t>
              </a:r>
            </a:p>
          </p:txBody>
        </p:sp>
      </p:grpSp>
      <p:sp>
        <p:nvSpPr>
          <p:cNvPr name="TextBox 7" id="7"/>
          <p:cNvSpPr txBox="true"/>
          <p:nvPr/>
        </p:nvSpPr>
        <p:spPr>
          <a:xfrm rot="0">
            <a:off x="1696235" y="7560000"/>
            <a:ext cx="8924948" cy="860425"/>
          </a:xfrm>
          <a:prstGeom prst="rect">
            <a:avLst/>
          </a:prstGeom>
        </p:spPr>
        <p:txBody>
          <a:bodyPr anchor="t" rtlCol="false" tIns="0" lIns="0" bIns="0" rIns="0">
            <a:spAutoFit/>
          </a:bodyPr>
          <a:lstStyle/>
          <a:p>
            <a:pPr>
              <a:lnSpc>
                <a:spcPts val="3499"/>
              </a:lnSpc>
            </a:pPr>
            <a:r>
              <a:rPr lang="en-US" sz="2499">
                <a:solidFill>
                  <a:srgbClr val="000000"/>
                </a:solidFill>
                <a:latin typeface="HK Grotesk Medium"/>
              </a:rPr>
              <a:t>Lainey Wang, Britney Tran, Nancy Hoang, and Fernanda Kramer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TextBox 2" id="2"/>
          <p:cNvSpPr txBox="true"/>
          <p:nvPr/>
        </p:nvSpPr>
        <p:spPr>
          <a:xfrm rot="0">
            <a:off x="773727" y="409575"/>
            <a:ext cx="11111631" cy="1228725"/>
          </a:xfrm>
          <a:prstGeom prst="rect">
            <a:avLst/>
          </a:prstGeom>
        </p:spPr>
        <p:txBody>
          <a:bodyPr anchor="t" rtlCol="false" tIns="0" lIns="0" bIns="0" rIns="0">
            <a:spAutoFit/>
          </a:bodyPr>
          <a:lstStyle/>
          <a:p>
            <a:pPr>
              <a:lnSpc>
                <a:spcPts val="9600"/>
              </a:lnSpc>
            </a:pPr>
            <a:r>
              <a:rPr lang="en-US" sz="8000">
                <a:solidFill>
                  <a:srgbClr val="000000"/>
                </a:solidFill>
                <a:latin typeface="HK Grotesk Medium"/>
              </a:rPr>
              <a:t>Change 1: </a:t>
            </a:r>
          </a:p>
        </p:txBody>
      </p:sp>
      <p:sp>
        <p:nvSpPr>
          <p:cNvPr name="AutoShape 3" id="3"/>
          <p:cNvSpPr/>
          <p:nvPr/>
        </p:nvSpPr>
        <p:spPr>
          <a:xfrm rot="-5400000">
            <a:off x="1537501" y="6262689"/>
            <a:ext cx="8039103" cy="0"/>
          </a:xfrm>
          <a:prstGeom prst="line">
            <a:avLst/>
          </a:prstGeom>
          <a:ln cap="rnd" w="9525">
            <a:solidFill>
              <a:srgbClr val="000000">
                <a:alpha val="49804"/>
              </a:srgbClr>
            </a:solidFill>
            <a:prstDash val="solid"/>
            <a:headEnd type="none" len="sm" w="sm"/>
            <a:tailEnd type="none" len="sm" w="sm"/>
          </a:ln>
        </p:spPr>
      </p:sp>
      <p:pic>
        <p:nvPicPr>
          <p:cNvPr name="Picture 4" id="4"/>
          <p:cNvPicPr>
            <a:picLocks noChangeAspect="true"/>
          </p:cNvPicPr>
          <p:nvPr/>
        </p:nvPicPr>
        <p:blipFill>
          <a:blip r:embed="rId2"/>
          <a:srcRect l="0" t="0" r="0" b="0"/>
          <a:stretch>
            <a:fillRect/>
          </a:stretch>
        </p:blipFill>
        <p:spPr>
          <a:xfrm flipH="false" flipV="false" rot="0">
            <a:off x="1289313" y="3680725"/>
            <a:ext cx="3433205" cy="5173453"/>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7610442" y="2587000"/>
            <a:ext cx="3640221" cy="7177901"/>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301585" y="7829596"/>
            <a:ext cx="1260920" cy="933081"/>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198363" y="6340539"/>
            <a:ext cx="1353614" cy="483917"/>
          </a:xfrm>
          <a:prstGeom prst="rect">
            <a:avLst/>
          </a:prstGeom>
        </p:spPr>
      </p:pic>
      <p:sp>
        <p:nvSpPr>
          <p:cNvPr name="TextBox 8" id="8"/>
          <p:cNvSpPr txBox="true"/>
          <p:nvPr/>
        </p:nvSpPr>
        <p:spPr>
          <a:xfrm rot="0">
            <a:off x="773727" y="1963223"/>
            <a:ext cx="4464378" cy="495300"/>
          </a:xfrm>
          <a:prstGeom prst="rect">
            <a:avLst/>
          </a:prstGeom>
        </p:spPr>
        <p:txBody>
          <a:bodyPr anchor="t" rtlCol="false" tIns="0" lIns="0" bIns="0" rIns="0">
            <a:spAutoFit/>
          </a:bodyPr>
          <a:lstStyle/>
          <a:p>
            <a:pPr algn="ctr">
              <a:lnSpc>
                <a:spcPts val="3900"/>
              </a:lnSpc>
            </a:pPr>
            <a:r>
              <a:rPr lang="en-US" sz="3000">
                <a:solidFill>
                  <a:srgbClr val="555555"/>
                </a:solidFill>
                <a:latin typeface="HK Grotesk Medium"/>
              </a:rPr>
              <a:t>BEFORE</a:t>
            </a:r>
          </a:p>
        </p:txBody>
      </p:sp>
      <p:sp>
        <p:nvSpPr>
          <p:cNvPr name="TextBox 9" id="9"/>
          <p:cNvSpPr txBox="true"/>
          <p:nvPr/>
        </p:nvSpPr>
        <p:spPr>
          <a:xfrm rot="0">
            <a:off x="7198363" y="1963223"/>
            <a:ext cx="4464378" cy="495300"/>
          </a:xfrm>
          <a:prstGeom prst="rect">
            <a:avLst/>
          </a:prstGeom>
        </p:spPr>
        <p:txBody>
          <a:bodyPr anchor="t" rtlCol="false" tIns="0" lIns="0" bIns="0" rIns="0">
            <a:spAutoFit/>
          </a:bodyPr>
          <a:lstStyle/>
          <a:p>
            <a:pPr algn="ctr">
              <a:lnSpc>
                <a:spcPts val="3900"/>
              </a:lnSpc>
            </a:pPr>
            <a:r>
              <a:rPr lang="en-US" sz="3000">
                <a:solidFill>
                  <a:srgbClr val="8AAB28"/>
                </a:solidFill>
                <a:latin typeface="HK Grotesk Medium"/>
              </a:rPr>
              <a:t>AFTER</a:t>
            </a:r>
          </a:p>
        </p:txBody>
      </p:sp>
      <p:sp>
        <p:nvSpPr>
          <p:cNvPr name="TextBox 10" id="10"/>
          <p:cNvSpPr txBox="true"/>
          <p:nvPr/>
        </p:nvSpPr>
        <p:spPr>
          <a:xfrm rot="0">
            <a:off x="11562506" y="8267562"/>
            <a:ext cx="1751558" cy="816610"/>
          </a:xfrm>
          <a:prstGeom prst="rect">
            <a:avLst/>
          </a:prstGeom>
        </p:spPr>
        <p:txBody>
          <a:bodyPr anchor="t" rtlCol="false" tIns="0" lIns="0" bIns="0" rIns="0">
            <a:spAutoFit/>
          </a:bodyPr>
          <a:lstStyle/>
          <a:p>
            <a:pPr algn="ctr">
              <a:lnSpc>
                <a:spcPts val="2239"/>
              </a:lnSpc>
            </a:pPr>
            <a:r>
              <a:rPr lang="en-US" sz="1599">
                <a:solidFill>
                  <a:srgbClr val="000000"/>
                </a:solidFill>
                <a:latin typeface="Open Sans Light"/>
              </a:rPr>
              <a:t>New navigation bar</a:t>
            </a:r>
          </a:p>
          <a:p>
            <a:pPr algn="ctr">
              <a:lnSpc>
                <a:spcPts val="2239"/>
              </a:lnSpc>
            </a:pPr>
            <a:r>
              <a:rPr lang="en-US" sz="1599">
                <a:solidFill>
                  <a:srgbClr val="000000"/>
                </a:solidFill>
                <a:latin typeface="Open Sans Light"/>
              </a:rPr>
              <a:t>for improved user </a:t>
            </a:r>
          </a:p>
          <a:p>
            <a:pPr algn="ctr">
              <a:lnSpc>
                <a:spcPts val="2239"/>
              </a:lnSpc>
            </a:pPr>
            <a:r>
              <a:rPr lang="en-US" sz="1599">
                <a:solidFill>
                  <a:srgbClr val="000000"/>
                </a:solidFill>
                <a:latin typeface="Open Sans Light"/>
              </a:rPr>
              <a:t>navigation</a:t>
            </a:r>
          </a:p>
        </p:txBody>
      </p:sp>
      <p:sp>
        <p:nvSpPr>
          <p:cNvPr name="TextBox 11" id="11"/>
          <p:cNvSpPr txBox="true"/>
          <p:nvPr/>
        </p:nvSpPr>
        <p:spPr>
          <a:xfrm rot="0">
            <a:off x="6023630" y="6795881"/>
            <a:ext cx="1590377" cy="1092835"/>
          </a:xfrm>
          <a:prstGeom prst="rect">
            <a:avLst/>
          </a:prstGeom>
        </p:spPr>
        <p:txBody>
          <a:bodyPr anchor="t" rtlCol="false" tIns="0" lIns="0" bIns="0" rIns="0">
            <a:spAutoFit/>
          </a:bodyPr>
          <a:lstStyle/>
          <a:p>
            <a:pPr algn="ctr">
              <a:lnSpc>
                <a:spcPts val="2239"/>
              </a:lnSpc>
            </a:pPr>
            <a:r>
              <a:rPr lang="en-US" sz="1599">
                <a:solidFill>
                  <a:srgbClr val="000000"/>
                </a:solidFill>
                <a:latin typeface="Open Sans Light"/>
              </a:rPr>
              <a:t>Total amount of </a:t>
            </a:r>
          </a:p>
          <a:p>
            <a:pPr algn="ctr">
              <a:lnSpc>
                <a:spcPts val="2239"/>
              </a:lnSpc>
            </a:pPr>
            <a:r>
              <a:rPr lang="en-US" sz="1599">
                <a:solidFill>
                  <a:srgbClr val="000000"/>
                </a:solidFill>
                <a:latin typeface="Open Sans Light"/>
              </a:rPr>
              <a:t>money displayed </a:t>
            </a:r>
          </a:p>
          <a:p>
            <a:pPr algn="ctr">
              <a:lnSpc>
                <a:spcPts val="2239"/>
              </a:lnSpc>
            </a:pPr>
            <a:r>
              <a:rPr lang="en-US" sz="1599">
                <a:solidFill>
                  <a:srgbClr val="000000"/>
                </a:solidFill>
                <a:latin typeface="Open Sans Light"/>
              </a:rPr>
              <a:t>for clarity of </a:t>
            </a:r>
          </a:p>
          <a:p>
            <a:pPr algn="ctr">
              <a:lnSpc>
                <a:spcPts val="2239"/>
              </a:lnSpc>
            </a:pPr>
            <a:r>
              <a:rPr lang="en-US" sz="1599">
                <a:solidFill>
                  <a:srgbClr val="000000"/>
                </a:solidFill>
                <a:latin typeface="Open Sans Light"/>
              </a:rPr>
              <a:t>the tree exists</a:t>
            </a:r>
          </a:p>
        </p:txBody>
      </p:sp>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73727" y="5399195"/>
            <a:ext cx="1353614" cy="483917"/>
          </a:xfrm>
          <a:prstGeom prst="rect">
            <a:avLst/>
          </a:prstGeom>
        </p:spPr>
      </p:pic>
      <p:sp>
        <p:nvSpPr>
          <p:cNvPr name="AutoShape 13" id="13"/>
          <p:cNvSpPr/>
          <p:nvPr/>
        </p:nvSpPr>
        <p:spPr>
          <a:xfrm rot="-5400000">
            <a:off x="9592131" y="6262689"/>
            <a:ext cx="8039103" cy="0"/>
          </a:xfrm>
          <a:prstGeom prst="line">
            <a:avLst/>
          </a:prstGeom>
          <a:ln cap="rnd" w="9525">
            <a:solidFill>
              <a:srgbClr val="000000">
                <a:alpha val="49804"/>
              </a:srgbClr>
            </a:solidFill>
            <a:prstDash val="solid"/>
            <a:headEnd type="none" len="sm" w="sm"/>
            <a:tailEnd type="none" len="sm" w="sm"/>
          </a:ln>
        </p:spPr>
      </p:sp>
      <p:sp>
        <p:nvSpPr>
          <p:cNvPr name="TextBox 14" id="14"/>
          <p:cNvSpPr txBox="true"/>
          <p:nvPr/>
        </p:nvSpPr>
        <p:spPr>
          <a:xfrm rot="0">
            <a:off x="13724150" y="1963223"/>
            <a:ext cx="4464378" cy="495300"/>
          </a:xfrm>
          <a:prstGeom prst="rect">
            <a:avLst/>
          </a:prstGeom>
        </p:spPr>
        <p:txBody>
          <a:bodyPr anchor="t" rtlCol="false" tIns="0" lIns="0" bIns="0" rIns="0">
            <a:spAutoFit/>
          </a:bodyPr>
          <a:lstStyle/>
          <a:p>
            <a:pPr algn="ctr">
              <a:lnSpc>
                <a:spcPts val="3900"/>
              </a:lnSpc>
            </a:pPr>
            <a:r>
              <a:rPr lang="en-US" sz="3000">
                <a:solidFill>
                  <a:srgbClr val="555555"/>
                </a:solidFill>
                <a:latin typeface="HK Grotesk Medium"/>
              </a:rPr>
              <a:t>RATIONALE</a:t>
            </a:r>
          </a:p>
        </p:txBody>
      </p:sp>
      <p:sp>
        <p:nvSpPr>
          <p:cNvPr name="TextBox 15" id="15"/>
          <p:cNvSpPr txBox="true"/>
          <p:nvPr/>
        </p:nvSpPr>
        <p:spPr>
          <a:xfrm rot="0">
            <a:off x="14008348" y="2657475"/>
            <a:ext cx="3895982" cy="7112202"/>
          </a:xfrm>
          <a:prstGeom prst="rect">
            <a:avLst/>
          </a:prstGeom>
        </p:spPr>
        <p:txBody>
          <a:bodyPr anchor="t" rtlCol="false" tIns="0" lIns="0" bIns="0" rIns="0">
            <a:spAutoFit/>
          </a:bodyPr>
          <a:lstStyle/>
          <a:p>
            <a:pPr algn="ctr">
              <a:lnSpc>
                <a:spcPts val="3313"/>
              </a:lnSpc>
            </a:pPr>
            <a:r>
              <a:rPr lang="en-US" sz="2367">
                <a:solidFill>
                  <a:srgbClr val="000000"/>
                </a:solidFill>
                <a:latin typeface="Open Sans Light"/>
              </a:rPr>
              <a:t>The total amount of money displayed on the tree will increase as the tree grows, showing the user that more donations will stimulate the giving tree's growth.  Additionally, when the user donates, there are little animations to show the tree's growth. </a:t>
            </a:r>
          </a:p>
          <a:p>
            <a:pPr algn="ctr">
              <a:lnSpc>
                <a:spcPts val="3313"/>
              </a:lnSpc>
            </a:pPr>
          </a:p>
          <a:p>
            <a:pPr algn="ctr">
              <a:lnSpc>
                <a:spcPts val="3313"/>
              </a:lnSpc>
            </a:pPr>
            <a:r>
              <a:rPr lang="en-US" sz="2367">
                <a:solidFill>
                  <a:srgbClr val="000000"/>
                </a:solidFill>
                <a:latin typeface="Open Sans Light"/>
              </a:rPr>
              <a:t>The new navigation bar includes a new "Profile" icon instead of the original "Portfolio" icon. The "Profile" icon is more intuitive and familiar for users. </a:t>
            </a:r>
          </a:p>
        </p:txBody>
      </p:sp>
      <p:sp>
        <p:nvSpPr>
          <p:cNvPr name="TextBox 16" id="16"/>
          <p:cNvSpPr txBox="true"/>
          <p:nvPr/>
        </p:nvSpPr>
        <p:spPr>
          <a:xfrm rot="0">
            <a:off x="72291" y="5854537"/>
            <a:ext cx="1217022" cy="1369060"/>
          </a:xfrm>
          <a:prstGeom prst="rect">
            <a:avLst/>
          </a:prstGeom>
        </p:spPr>
        <p:txBody>
          <a:bodyPr anchor="t" rtlCol="false" tIns="0" lIns="0" bIns="0" rIns="0">
            <a:spAutoFit/>
          </a:bodyPr>
          <a:lstStyle/>
          <a:p>
            <a:pPr algn="ctr">
              <a:lnSpc>
                <a:spcPts val="2239"/>
              </a:lnSpc>
            </a:pPr>
            <a:r>
              <a:rPr lang="en-US" sz="1599">
                <a:solidFill>
                  <a:srgbClr val="000000"/>
                </a:solidFill>
                <a:latin typeface="Open Sans Light"/>
              </a:rPr>
              <a:t>Lack of clarity in term of the purpose of the tree</a:t>
            </a:r>
          </a:p>
        </p:txBody>
      </p:sp>
      <p:sp>
        <p:nvSpPr>
          <p:cNvPr name="TextBox 17" id="17"/>
          <p:cNvSpPr txBox="true"/>
          <p:nvPr/>
        </p:nvSpPr>
        <p:spPr>
          <a:xfrm rot="0">
            <a:off x="3085157" y="9227158"/>
            <a:ext cx="2152948" cy="816610"/>
          </a:xfrm>
          <a:prstGeom prst="rect">
            <a:avLst/>
          </a:prstGeom>
        </p:spPr>
        <p:txBody>
          <a:bodyPr anchor="t" rtlCol="false" tIns="0" lIns="0" bIns="0" rIns="0">
            <a:spAutoFit/>
          </a:bodyPr>
          <a:lstStyle/>
          <a:p>
            <a:pPr algn="ctr">
              <a:lnSpc>
                <a:spcPts val="2239"/>
              </a:lnSpc>
            </a:pPr>
            <a:r>
              <a:rPr lang="en-US" sz="1599">
                <a:solidFill>
                  <a:srgbClr val="000000"/>
                </a:solidFill>
                <a:latin typeface="Open Sans Light"/>
              </a:rPr>
              <a:t>Portfolio is not intuitive </a:t>
            </a:r>
          </a:p>
          <a:p>
            <a:pPr algn="ctr">
              <a:lnSpc>
                <a:spcPts val="2239"/>
              </a:lnSpc>
            </a:pPr>
            <a:r>
              <a:rPr lang="en-US" sz="1599">
                <a:solidFill>
                  <a:srgbClr val="000000"/>
                </a:solidFill>
                <a:latin typeface="Open Sans Light"/>
              </a:rPr>
              <a:t>when it comes to </a:t>
            </a:r>
          </a:p>
          <a:p>
            <a:pPr algn="ctr">
              <a:lnSpc>
                <a:spcPts val="2239"/>
              </a:lnSpc>
            </a:pPr>
            <a:r>
              <a:rPr lang="en-US" sz="1599">
                <a:solidFill>
                  <a:srgbClr val="000000"/>
                </a:solidFill>
                <a:latin typeface="Open Sans Light"/>
              </a:rPr>
              <a:t>identifying functionality</a:t>
            </a:r>
          </a:p>
        </p:txBody>
      </p:sp>
      <p:pic>
        <p:nvPicPr>
          <p:cNvPr name="Picture 18" id="1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5400000">
            <a:off x="2087151" y="8730985"/>
            <a:ext cx="1353614" cy="483917"/>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748635" y="3073676"/>
            <a:ext cx="3413411" cy="6854605"/>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115942" y="3491346"/>
            <a:ext cx="922169" cy="329675"/>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true" rot="0">
            <a:off x="7223151" y="6998782"/>
            <a:ext cx="942213" cy="336841"/>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10574862" y="7167202"/>
            <a:ext cx="922169" cy="329675"/>
          </a:xfrm>
          <a:prstGeom prst="rect">
            <a:avLst/>
          </a:prstGeom>
        </p:spPr>
      </p:pic>
      <p:sp>
        <p:nvSpPr>
          <p:cNvPr name="AutoShape 6" id="6"/>
          <p:cNvSpPr/>
          <p:nvPr/>
        </p:nvSpPr>
        <p:spPr>
          <a:xfrm rot="-5400000">
            <a:off x="1537501" y="6262689"/>
            <a:ext cx="8039103" cy="0"/>
          </a:xfrm>
          <a:prstGeom prst="line">
            <a:avLst/>
          </a:prstGeom>
          <a:ln cap="rnd" w="9525">
            <a:solidFill>
              <a:srgbClr val="000000">
                <a:alpha val="49804"/>
              </a:srgbClr>
            </a:solidFill>
            <a:prstDash val="solid"/>
            <a:headEnd type="none" len="sm" w="sm"/>
            <a:tailEnd type="none" len="sm" w="sm"/>
          </a:ln>
        </p:spPr>
      </p:sp>
      <p:sp>
        <p:nvSpPr>
          <p:cNvPr name="AutoShape 7" id="7"/>
          <p:cNvSpPr/>
          <p:nvPr/>
        </p:nvSpPr>
        <p:spPr>
          <a:xfrm rot="-5400000">
            <a:off x="9592131" y="6262689"/>
            <a:ext cx="8039103" cy="0"/>
          </a:xfrm>
          <a:prstGeom prst="line">
            <a:avLst/>
          </a:prstGeom>
          <a:ln cap="rnd" w="9525">
            <a:solidFill>
              <a:srgbClr val="000000">
                <a:alpha val="49804"/>
              </a:srgbClr>
            </a:solidFill>
            <a:prstDash val="solid"/>
            <a:headEnd type="none" len="sm" w="sm"/>
            <a:tailEnd type="none" len="sm" w="sm"/>
          </a:ln>
        </p:spPr>
      </p:sp>
      <p:pic>
        <p:nvPicPr>
          <p:cNvPr name="Picture 8" id="8"/>
          <p:cNvPicPr>
            <a:picLocks noChangeAspect="true"/>
          </p:cNvPicPr>
          <p:nvPr/>
        </p:nvPicPr>
        <p:blipFill>
          <a:blip r:embed="rId5"/>
          <a:srcRect l="0" t="0" r="0" b="0"/>
          <a:stretch>
            <a:fillRect/>
          </a:stretch>
        </p:blipFill>
        <p:spPr>
          <a:xfrm flipH="false" flipV="false" rot="0">
            <a:off x="1163649" y="3491346"/>
            <a:ext cx="3684534" cy="5509583"/>
          </a:xfrm>
          <a:prstGeom prst="rect">
            <a:avLst/>
          </a:prstGeom>
        </p:spPr>
      </p:pic>
      <p:sp>
        <p:nvSpPr>
          <p:cNvPr name="TextBox 9" id="9"/>
          <p:cNvSpPr txBox="true"/>
          <p:nvPr/>
        </p:nvSpPr>
        <p:spPr>
          <a:xfrm rot="0">
            <a:off x="8756068" y="4828048"/>
            <a:ext cx="9525" cy="887095"/>
          </a:xfrm>
          <a:prstGeom prst="rect">
            <a:avLst/>
          </a:prstGeom>
        </p:spPr>
        <p:txBody>
          <a:bodyPr anchor="t" rtlCol="false" tIns="0" lIns="0" bIns="0" rIns="0">
            <a:spAutoFit/>
          </a:bodyPr>
          <a:lstStyle/>
          <a:p>
            <a:pPr algn="ctr">
              <a:lnSpc>
                <a:spcPts val="7279"/>
              </a:lnSpc>
            </a:pPr>
          </a:p>
        </p:txBody>
      </p:sp>
      <p:sp>
        <p:nvSpPr>
          <p:cNvPr name="TextBox 10" id="10"/>
          <p:cNvSpPr txBox="true"/>
          <p:nvPr/>
        </p:nvSpPr>
        <p:spPr>
          <a:xfrm rot="0">
            <a:off x="6443709" y="4080842"/>
            <a:ext cx="1133317" cy="1092835"/>
          </a:xfrm>
          <a:prstGeom prst="rect">
            <a:avLst/>
          </a:prstGeom>
        </p:spPr>
        <p:txBody>
          <a:bodyPr anchor="t" rtlCol="false" tIns="0" lIns="0" bIns="0" rIns="0">
            <a:spAutoFit/>
          </a:bodyPr>
          <a:lstStyle/>
          <a:p>
            <a:pPr algn="ctr">
              <a:lnSpc>
                <a:spcPts val="2239"/>
              </a:lnSpc>
            </a:pPr>
            <a:r>
              <a:rPr lang="en-US" sz="1599">
                <a:solidFill>
                  <a:srgbClr val="000000"/>
                </a:solidFill>
                <a:latin typeface="Open Sans Light"/>
              </a:rPr>
              <a:t>Back button for</a:t>
            </a:r>
          </a:p>
          <a:p>
            <a:pPr algn="ctr">
              <a:lnSpc>
                <a:spcPts val="2239"/>
              </a:lnSpc>
            </a:pPr>
            <a:r>
              <a:rPr lang="en-US" sz="1599">
                <a:solidFill>
                  <a:srgbClr val="000000"/>
                </a:solidFill>
                <a:latin typeface="Open Sans Light"/>
              </a:rPr>
              <a:t> easy navigation</a:t>
            </a:r>
          </a:p>
        </p:txBody>
      </p:sp>
      <p:sp>
        <p:nvSpPr>
          <p:cNvPr name="TextBox 11" id="11"/>
          <p:cNvSpPr txBox="true"/>
          <p:nvPr/>
        </p:nvSpPr>
        <p:spPr>
          <a:xfrm rot="0">
            <a:off x="6009122" y="5880154"/>
            <a:ext cx="1214029" cy="1092835"/>
          </a:xfrm>
          <a:prstGeom prst="rect">
            <a:avLst/>
          </a:prstGeom>
        </p:spPr>
        <p:txBody>
          <a:bodyPr anchor="t" rtlCol="false" tIns="0" lIns="0" bIns="0" rIns="0">
            <a:spAutoFit/>
          </a:bodyPr>
          <a:lstStyle/>
          <a:p>
            <a:pPr algn="ctr">
              <a:lnSpc>
                <a:spcPts val="2239"/>
              </a:lnSpc>
            </a:pPr>
            <a:r>
              <a:rPr lang="en-US" sz="1599">
                <a:solidFill>
                  <a:srgbClr val="000000"/>
                </a:solidFill>
                <a:latin typeface="Open Sans Light"/>
              </a:rPr>
              <a:t>Sort function to</a:t>
            </a:r>
          </a:p>
          <a:p>
            <a:pPr algn="ctr">
              <a:lnSpc>
                <a:spcPts val="2239"/>
              </a:lnSpc>
            </a:pPr>
            <a:r>
              <a:rPr lang="en-US" sz="1599">
                <a:solidFill>
                  <a:srgbClr val="000000"/>
                </a:solidFill>
                <a:latin typeface="Open Sans Light"/>
              </a:rPr>
              <a:t> target user need</a:t>
            </a:r>
          </a:p>
        </p:txBody>
      </p:sp>
      <p:sp>
        <p:nvSpPr>
          <p:cNvPr name="TextBox 12" id="12"/>
          <p:cNvSpPr txBox="true"/>
          <p:nvPr/>
        </p:nvSpPr>
        <p:spPr>
          <a:xfrm rot="0">
            <a:off x="11757161" y="6574229"/>
            <a:ext cx="1097221" cy="2197735"/>
          </a:xfrm>
          <a:prstGeom prst="rect">
            <a:avLst/>
          </a:prstGeom>
        </p:spPr>
        <p:txBody>
          <a:bodyPr anchor="t" rtlCol="false" tIns="0" lIns="0" bIns="0" rIns="0">
            <a:spAutoFit/>
          </a:bodyPr>
          <a:lstStyle/>
          <a:p>
            <a:pPr algn="ctr">
              <a:lnSpc>
                <a:spcPts val="2239"/>
              </a:lnSpc>
            </a:pPr>
            <a:r>
              <a:rPr lang="en-US" sz="1599">
                <a:solidFill>
                  <a:srgbClr val="000000"/>
                </a:solidFill>
                <a:latin typeface="Open Sans Light"/>
              </a:rPr>
              <a:t>Upfront donate </a:t>
            </a:r>
          </a:p>
          <a:p>
            <a:pPr algn="ctr">
              <a:lnSpc>
                <a:spcPts val="2239"/>
              </a:lnSpc>
            </a:pPr>
            <a:r>
              <a:rPr lang="en-US" sz="1599">
                <a:solidFill>
                  <a:srgbClr val="000000"/>
                </a:solidFill>
                <a:latin typeface="Open Sans Light"/>
              </a:rPr>
              <a:t>button in case users </a:t>
            </a:r>
          </a:p>
          <a:p>
            <a:pPr algn="ctr">
              <a:lnSpc>
                <a:spcPts val="2239"/>
              </a:lnSpc>
            </a:pPr>
            <a:r>
              <a:rPr lang="en-US" sz="1599">
                <a:solidFill>
                  <a:srgbClr val="000000"/>
                </a:solidFill>
                <a:latin typeface="Open Sans Light"/>
              </a:rPr>
              <a:t>want to make a quick donation</a:t>
            </a:r>
          </a:p>
        </p:txBody>
      </p:sp>
      <p:sp>
        <p:nvSpPr>
          <p:cNvPr name="TextBox 13" id="13"/>
          <p:cNvSpPr txBox="true"/>
          <p:nvPr/>
        </p:nvSpPr>
        <p:spPr>
          <a:xfrm rot="0">
            <a:off x="13724150" y="1963223"/>
            <a:ext cx="4464378" cy="495300"/>
          </a:xfrm>
          <a:prstGeom prst="rect">
            <a:avLst/>
          </a:prstGeom>
        </p:spPr>
        <p:txBody>
          <a:bodyPr anchor="t" rtlCol="false" tIns="0" lIns="0" bIns="0" rIns="0">
            <a:spAutoFit/>
          </a:bodyPr>
          <a:lstStyle/>
          <a:p>
            <a:pPr algn="ctr">
              <a:lnSpc>
                <a:spcPts val="3900"/>
              </a:lnSpc>
            </a:pPr>
            <a:r>
              <a:rPr lang="en-US" sz="3000">
                <a:solidFill>
                  <a:srgbClr val="555555"/>
                </a:solidFill>
                <a:latin typeface="HK Grotesk Medium"/>
              </a:rPr>
              <a:t>RATIONALE</a:t>
            </a:r>
          </a:p>
        </p:txBody>
      </p:sp>
      <p:sp>
        <p:nvSpPr>
          <p:cNvPr name="TextBox 14" id="14"/>
          <p:cNvSpPr txBox="true"/>
          <p:nvPr/>
        </p:nvSpPr>
        <p:spPr>
          <a:xfrm rot="0">
            <a:off x="14008348" y="2886414"/>
            <a:ext cx="3895982" cy="6781367"/>
          </a:xfrm>
          <a:prstGeom prst="rect">
            <a:avLst/>
          </a:prstGeom>
        </p:spPr>
        <p:txBody>
          <a:bodyPr anchor="t" rtlCol="false" tIns="0" lIns="0" bIns="0" rIns="0">
            <a:spAutoFit/>
          </a:bodyPr>
          <a:lstStyle/>
          <a:p>
            <a:pPr algn="ctr">
              <a:lnSpc>
                <a:spcPts val="3173"/>
              </a:lnSpc>
            </a:pPr>
            <a:r>
              <a:rPr lang="en-US" sz="2267">
                <a:solidFill>
                  <a:srgbClr val="000000"/>
                </a:solidFill>
                <a:latin typeface="Open Sans Light"/>
              </a:rPr>
              <a:t>The back button allows the user to easily navigate to the previous page,  which is more intuitive than clicking on the navigation bar.  </a:t>
            </a:r>
          </a:p>
          <a:p>
            <a:pPr algn="ctr">
              <a:lnSpc>
                <a:spcPts val="3173"/>
              </a:lnSpc>
            </a:pPr>
          </a:p>
          <a:p>
            <a:pPr algn="ctr">
              <a:lnSpc>
                <a:spcPts val="3173"/>
              </a:lnSpc>
            </a:pPr>
            <a:r>
              <a:rPr lang="en-US" sz="2267">
                <a:solidFill>
                  <a:srgbClr val="000000"/>
                </a:solidFill>
                <a:latin typeface="Open Sans Light"/>
              </a:rPr>
              <a:t>The sort function helps us reach our </a:t>
            </a:r>
            <a:r>
              <a:rPr lang="en-US" sz="2267">
                <a:solidFill>
                  <a:srgbClr val="8AAB28"/>
                </a:solidFill>
                <a:latin typeface="Open Sans Light"/>
              </a:rPr>
              <a:t>Education</a:t>
            </a:r>
            <a:r>
              <a:rPr lang="en-US" sz="2267">
                <a:solidFill>
                  <a:srgbClr val="000000"/>
                </a:solidFill>
                <a:latin typeface="Open Sans Light"/>
              </a:rPr>
              <a:t> and </a:t>
            </a:r>
            <a:r>
              <a:rPr lang="en-US" sz="2267">
                <a:solidFill>
                  <a:srgbClr val="8AAB28"/>
                </a:solidFill>
                <a:latin typeface="Open Sans Light"/>
              </a:rPr>
              <a:t>Efficiency</a:t>
            </a:r>
            <a:r>
              <a:rPr lang="en-US" sz="2267">
                <a:solidFill>
                  <a:srgbClr val="000000"/>
                </a:solidFill>
                <a:latin typeface="Open Sans Light"/>
              </a:rPr>
              <a:t> value, which presents organizations that are legitimate and worthwhile of the user's money.   </a:t>
            </a:r>
          </a:p>
          <a:p>
            <a:pPr algn="ctr">
              <a:lnSpc>
                <a:spcPts val="3173"/>
              </a:lnSpc>
            </a:pPr>
          </a:p>
          <a:p>
            <a:pPr algn="ctr">
              <a:lnSpc>
                <a:spcPts val="3173"/>
              </a:lnSpc>
            </a:pPr>
            <a:r>
              <a:rPr lang="en-US" sz="2267">
                <a:solidFill>
                  <a:srgbClr val="000000"/>
                </a:solidFill>
                <a:latin typeface="Open Sans Light"/>
              </a:rPr>
              <a:t>Upfront donate button allows users to </a:t>
            </a:r>
            <a:r>
              <a:rPr lang="en-US" sz="2267">
                <a:solidFill>
                  <a:srgbClr val="8AAB28"/>
                </a:solidFill>
                <a:latin typeface="Open Sans Light"/>
              </a:rPr>
              <a:t>Efficiently</a:t>
            </a:r>
            <a:r>
              <a:rPr lang="en-US" sz="2267">
                <a:solidFill>
                  <a:srgbClr val="000000"/>
                </a:solidFill>
                <a:latin typeface="Open Sans Light"/>
              </a:rPr>
              <a:t> donate if they do not want to read excess information.  </a:t>
            </a:r>
          </a:p>
        </p:txBody>
      </p:sp>
      <p:sp>
        <p:nvSpPr>
          <p:cNvPr name="TextBox 15" id="15"/>
          <p:cNvSpPr txBox="true"/>
          <p:nvPr/>
        </p:nvSpPr>
        <p:spPr>
          <a:xfrm rot="0">
            <a:off x="773727" y="409575"/>
            <a:ext cx="11111631" cy="1228725"/>
          </a:xfrm>
          <a:prstGeom prst="rect">
            <a:avLst/>
          </a:prstGeom>
        </p:spPr>
        <p:txBody>
          <a:bodyPr anchor="t" rtlCol="false" tIns="0" lIns="0" bIns="0" rIns="0">
            <a:spAutoFit/>
          </a:bodyPr>
          <a:lstStyle/>
          <a:p>
            <a:pPr>
              <a:lnSpc>
                <a:spcPts val="9600"/>
              </a:lnSpc>
            </a:pPr>
            <a:r>
              <a:rPr lang="en-US" sz="8000">
                <a:solidFill>
                  <a:srgbClr val="000000"/>
                </a:solidFill>
                <a:latin typeface="HK Grotesk Medium"/>
              </a:rPr>
              <a:t>Change 2: </a:t>
            </a:r>
          </a:p>
        </p:txBody>
      </p:sp>
      <p:sp>
        <p:nvSpPr>
          <p:cNvPr name="TextBox 16" id="16"/>
          <p:cNvSpPr txBox="true"/>
          <p:nvPr/>
        </p:nvSpPr>
        <p:spPr>
          <a:xfrm rot="0">
            <a:off x="7198363" y="1963223"/>
            <a:ext cx="4464378" cy="495300"/>
          </a:xfrm>
          <a:prstGeom prst="rect">
            <a:avLst/>
          </a:prstGeom>
        </p:spPr>
        <p:txBody>
          <a:bodyPr anchor="t" rtlCol="false" tIns="0" lIns="0" bIns="0" rIns="0">
            <a:spAutoFit/>
          </a:bodyPr>
          <a:lstStyle/>
          <a:p>
            <a:pPr algn="ctr">
              <a:lnSpc>
                <a:spcPts val="3900"/>
              </a:lnSpc>
            </a:pPr>
            <a:r>
              <a:rPr lang="en-US" sz="3000">
                <a:solidFill>
                  <a:srgbClr val="8AAB28"/>
                </a:solidFill>
                <a:latin typeface="HK Grotesk Medium"/>
              </a:rPr>
              <a:t>AFTER</a:t>
            </a:r>
          </a:p>
        </p:txBody>
      </p:sp>
      <p:sp>
        <p:nvSpPr>
          <p:cNvPr name="TextBox 17" id="17"/>
          <p:cNvSpPr txBox="true"/>
          <p:nvPr/>
        </p:nvSpPr>
        <p:spPr>
          <a:xfrm rot="0">
            <a:off x="773727" y="1963223"/>
            <a:ext cx="4464378" cy="495300"/>
          </a:xfrm>
          <a:prstGeom prst="rect">
            <a:avLst/>
          </a:prstGeom>
        </p:spPr>
        <p:txBody>
          <a:bodyPr anchor="t" rtlCol="false" tIns="0" lIns="0" bIns="0" rIns="0">
            <a:spAutoFit/>
          </a:bodyPr>
          <a:lstStyle/>
          <a:p>
            <a:pPr algn="ctr">
              <a:lnSpc>
                <a:spcPts val="3900"/>
              </a:lnSpc>
            </a:pPr>
            <a:r>
              <a:rPr lang="en-US" sz="3000">
                <a:solidFill>
                  <a:srgbClr val="555555"/>
                </a:solidFill>
                <a:latin typeface="HK Grotesk Medium"/>
              </a:rPr>
              <a:t>BEFORE</a:t>
            </a:r>
          </a:p>
        </p:txBody>
      </p:sp>
      <p:pic>
        <p:nvPicPr>
          <p:cNvPr name="Picture 18" id="1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567615" y="3656184"/>
            <a:ext cx="922169" cy="329675"/>
          </a:xfrm>
          <a:prstGeom prst="rect">
            <a:avLst/>
          </a:prstGeom>
        </p:spPr>
      </p:pic>
      <p:sp>
        <p:nvSpPr>
          <p:cNvPr name="TextBox 19" id="19"/>
          <p:cNvSpPr txBox="true"/>
          <p:nvPr/>
        </p:nvSpPr>
        <p:spPr>
          <a:xfrm rot="0">
            <a:off x="30332" y="4069858"/>
            <a:ext cx="1133317" cy="1921510"/>
          </a:xfrm>
          <a:prstGeom prst="rect">
            <a:avLst/>
          </a:prstGeom>
        </p:spPr>
        <p:txBody>
          <a:bodyPr anchor="t" rtlCol="false" tIns="0" lIns="0" bIns="0" rIns="0">
            <a:spAutoFit/>
          </a:bodyPr>
          <a:lstStyle/>
          <a:p>
            <a:pPr algn="ctr">
              <a:lnSpc>
                <a:spcPts val="2239"/>
              </a:lnSpc>
            </a:pPr>
            <a:r>
              <a:rPr lang="en-US" sz="1599">
                <a:solidFill>
                  <a:srgbClr val="000000"/>
                </a:solidFill>
                <a:latin typeface="Open Sans Light"/>
              </a:rPr>
              <a:t>No way to get back to Causes page without Browsing from start</a:t>
            </a:r>
          </a:p>
        </p:txBody>
      </p:sp>
      <p:pic>
        <p:nvPicPr>
          <p:cNvPr name="Picture 20" id="2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3222211">
            <a:off x="3637764" y="3378034"/>
            <a:ext cx="922169" cy="329675"/>
          </a:xfrm>
          <a:prstGeom prst="rect">
            <a:avLst/>
          </a:prstGeom>
        </p:spPr>
      </p:pic>
      <p:sp>
        <p:nvSpPr>
          <p:cNvPr name="TextBox 21" id="21"/>
          <p:cNvSpPr txBox="true"/>
          <p:nvPr/>
        </p:nvSpPr>
        <p:spPr>
          <a:xfrm rot="0">
            <a:off x="1499310" y="2903336"/>
            <a:ext cx="2454257" cy="540385"/>
          </a:xfrm>
          <a:prstGeom prst="rect">
            <a:avLst/>
          </a:prstGeom>
        </p:spPr>
        <p:txBody>
          <a:bodyPr anchor="t" rtlCol="false" tIns="0" lIns="0" bIns="0" rIns="0">
            <a:spAutoFit/>
          </a:bodyPr>
          <a:lstStyle/>
          <a:p>
            <a:pPr algn="ctr">
              <a:lnSpc>
                <a:spcPts val="2239"/>
              </a:lnSpc>
            </a:pPr>
            <a:r>
              <a:rPr lang="en-US" sz="1599">
                <a:solidFill>
                  <a:srgbClr val="000000"/>
                </a:solidFill>
                <a:latin typeface="Open Sans Light"/>
              </a:rPr>
              <a:t>No search bar makes finding orgs hard</a:t>
            </a:r>
          </a:p>
        </p:txBody>
      </p:sp>
      <p:pic>
        <p:nvPicPr>
          <p:cNvPr name="Picture 22" id="2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383093">
            <a:off x="567615" y="6276022"/>
            <a:ext cx="922169" cy="329675"/>
          </a:xfrm>
          <a:prstGeom prst="rect">
            <a:avLst/>
          </a:prstGeom>
        </p:spPr>
      </p:pic>
      <p:sp>
        <p:nvSpPr>
          <p:cNvPr name="TextBox 23" id="23"/>
          <p:cNvSpPr txBox="true"/>
          <p:nvPr/>
        </p:nvSpPr>
        <p:spPr>
          <a:xfrm rot="0">
            <a:off x="957" y="6850454"/>
            <a:ext cx="1133317" cy="1092835"/>
          </a:xfrm>
          <a:prstGeom prst="rect">
            <a:avLst/>
          </a:prstGeom>
        </p:spPr>
        <p:txBody>
          <a:bodyPr anchor="t" rtlCol="false" tIns="0" lIns="0" bIns="0" rIns="0">
            <a:spAutoFit/>
          </a:bodyPr>
          <a:lstStyle/>
          <a:p>
            <a:pPr algn="ctr">
              <a:lnSpc>
                <a:spcPts val="2239"/>
              </a:lnSpc>
            </a:pPr>
            <a:r>
              <a:rPr lang="en-US" sz="1599">
                <a:solidFill>
                  <a:srgbClr val="000000"/>
                </a:solidFill>
                <a:latin typeface="Open Sans Light"/>
              </a:rPr>
              <a:t>No sorting to help users find charities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46791" y="3561166"/>
            <a:ext cx="3505536" cy="522957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6448501" y="2857368"/>
            <a:ext cx="3433710" cy="6820167"/>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498571" y="7380475"/>
            <a:ext cx="1069582" cy="382375"/>
          </a:xfrm>
          <a:prstGeom prst="rect">
            <a:avLst/>
          </a:prstGeom>
        </p:spPr>
      </p:pic>
      <p:sp>
        <p:nvSpPr>
          <p:cNvPr name="TextBox 5" id="5"/>
          <p:cNvSpPr txBox="true"/>
          <p:nvPr/>
        </p:nvSpPr>
        <p:spPr>
          <a:xfrm rot="0">
            <a:off x="9934438" y="7948395"/>
            <a:ext cx="2799755" cy="1092835"/>
          </a:xfrm>
          <a:prstGeom prst="rect">
            <a:avLst/>
          </a:prstGeom>
        </p:spPr>
        <p:txBody>
          <a:bodyPr anchor="t" rtlCol="false" tIns="0" lIns="0" bIns="0" rIns="0">
            <a:spAutoFit/>
          </a:bodyPr>
          <a:lstStyle/>
          <a:p>
            <a:pPr algn="ctr">
              <a:lnSpc>
                <a:spcPts val="2239"/>
              </a:lnSpc>
            </a:pPr>
            <a:r>
              <a:rPr lang="en-US" sz="1599">
                <a:solidFill>
                  <a:srgbClr val="000000"/>
                </a:solidFill>
                <a:latin typeface="Open Sans Light"/>
              </a:rPr>
              <a:t>"Other" button replaced with "Annually" to remove user confusion with customized payments</a:t>
            </a:r>
          </a:p>
        </p:txBody>
      </p:sp>
      <p:sp>
        <p:nvSpPr>
          <p:cNvPr name="TextBox 6" id="6"/>
          <p:cNvSpPr txBox="true"/>
          <p:nvPr/>
        </p:nvSpPr>
        <p:spPr>
          <a:xfrm rot="0">
            <a:off x="13724150" y="1963223"/>
            <a:ext cx="4464378" cy="495300"/>
          </a:xfrm>
          <a:prstGeom prst="rect">
            <a:avLst/>
          </a:prstGeom>
        </p:spPr>
        <p:txBody>
          <a:bodyPr anchor="t" rtlCol="false" tIns="0" lIns="0" bIns="0" rIns="0">
            <a:spAutoFit/>
          </a:bodyPr>
          <a:lstStyle/>
          <a:p>
            <a:pPr algn="ctr">
              <a:lnSpc>
                <a:spcPts val="3900"/>
              </a:lnSpc>
            </a:pPr>
            <a:r>
              <a:rPr lang="en-US" sz="3000">
                <a:solidFill>
                  <a:srgbClr val="555555"/>
                </a:solidFill>
                <a:latin typeface="HK Grotesk Medium"/>
              </a:rPr>
              <a:t>RATIONALE</a:t>
            </a:r>
          </a:p>
        </p:txBody>
      </p:sp>
      <p:sp>
        <p:nvSpPr>
          <p:cNvPr name="AutoShape 7" id="7"/>
          <p:cNvSpPr/>
          <p:nvPr/>
        </p:nvSpPr>
        <p:spPr>
          <a:xfrm rot="-5400000">
            <a:off x="1728001" y="6453189"/>
            <a:ext cx="8039103" cy="0"/>
          </a:xfrm>
          <a:prstGeom prst="line">
            <a:avLst/>
          </a:prstGeom>
          <a:ln cap="rnd" w="9525">
            <a:solidFill>
              <a:srgbClr val="000000">
                <a:alpha val="49804"/>
              </a:srgbClr>
            </a:solidFill>
            <a:prstDash val="solid"/>
            <a:headEnd type="none" len="sm" w="sm"/>
            <a:tailEnd type="none" len="sm" w="sm"/>
          </a:ln>
        </p:spPr>
      </p:sp>
      <p:sp>
        <p:nvSpPr>
          <p:cNvPr name="TextBox 8" id="8"/>
          <p:cNvSpPr txBox="true"/>
          <p:nvPr/>
        </p:nvSpPr>
        <p:spPr>
          <a:xfrm rot="0">
            <a:off x="773727" y="409575"/>
            <a:ext cx="11111631" cy="1228725"/>
          </a:xfrm>
          <a:prstGeom prst="rect">
            <a:avLst/>
          </a:prstGeom>
        </p:spPr>
        <p:txBody>
          <a:bodyPr anchor="t" rtlCol="false" tIns="0" lIns="0" bIns="0" rIns="0">
            <a:spAutoFit/>
          </a:bodyPr>
          <a:lstStyle/>
          <a:p>
            <a:pPr>
              <a:lnSpc>
                <a:spcPts val="9600"/>
              </a:lnSpc>
            </a:pPr>
            <a:r>
              <a:rPr lang="en-US" sz="8000">
                <a:solidFill>
                  <a:srgbClr val="000000"/>
                </a:solidFill>
                <a:latin typeface="HK Grotesk Medium"/>
              </a:rPr>
              <a:t>Change 3: </a:t>
            </a:r>
          </a:p>
        </p:txBody>
      </p:sp>
      <p:sp>
        <p:nvSpPr>
          <p:cNvPr name="TextBox 9" id="9"/>
          <p:cNvSpPr txBox="true"/>
          <p:nvPr/>
        </p:nvSpPr>
        <p:spPr>
          <a:xfrm rot="0">
            <a:off x="7420979" y="1963223"/>
            <a:ext cx="4464378" cy="495300"/>
          </a:xfrm>
          <a:prstGeom prst="rect">
            <a:avLst/>
          </a:prstGeom>
        </p:spPr>
        <p:txBody>
          <a:bodyPr anchor="t" rtlCol="false" tIns="0" lIns="0" bIns="0" rIns="0">
            <a:spAutoFit/>
          </a:bodyPr>
          <a:lstStyle/>
          <a:p>
            <a:pPr algn="ctr">
              <a:lnSpc>
                <a:spcPts val="3900"/>
              </a:lnSpc>
            </a:pPr>
            <a:r>
              <a:rPr lang="en-US" sz="3000">
                <a:solidFill>
                  <a:srgbClr val="8AAB28"/>
                </a:solidFill>
                <a:latin typeface="HK Grotesk Medium"/>
              </a:rPr>
              <a:t>AFTER</a:t>
            </a:r>
          </a:p>
        </p:txBody>
      </p:sp>
      <p:sp>
        <p:nvSpPr>
          <p:cNvPr name="AutoShape 10" id="10"/>
          <p:cNvSpPr/>
          <p:nvPr/>
        </p:nvSpPr>
        <p:spPr>
          <a:xfrm rot="-5400000">
            <a:off x="9592131" y="6262689"/>
            <a:ext cx="8039103" cy="0"/>
          </a:xfrm>
          <a:prstGeom prst="line">
            <a:avLst/>
          </a:prstGeom>
          <a:ln cap="rnd" w="9525">
            <a:solidFill>
              <a:srgbClr val="000000">
                <a:alpha val="49804"/>
              </a:srgbClr>
            </a:solidFill>
            <a:prstDash val="solid"/>
            <a:headEnd type="none" len="sm" w="sm"/>
            <a:tailEnd type="none" len="sm" w="sm"/>
          </a:ln>
        </p:spPr>
      </p:sp>
      <p:sp>
        <p:nvSpPr>
          <p:cNvPr name="TextBox 11" id="11"/>
          <p:cNvSpPr txBox="true"/>
          <p:nvPr/>
        </p:nvSpPr>
        <p:spPr>
          <a:xfrm rot="0">
            <a:off x="773727" y="1963223"/>
            <a:ext cx="4464378" cy="495300"/>
          </a:xfrm>
          <a:prstGeom prst="rect">
            <a:avLst/>
          </a:prstGeom>
        </p:spPr>
        <p:txBody>
          <a:bodyPr anchor="t" rtlCol="false" tIns="0" lIns="0" bIns="0" rIns="0">
            <a:spAutoFit/>
          </a:bodyPr>
          <a:lstStyle/>
          <a:p>
            <a:pPr algn="ctr">
              <a:lnSpc>
                <a:spcPts val="3900"/>
              </a:lnSpc>
            </a:pPr>
            <a:r>
              <a:rPr lang="en-US" sz="3000">
                <a:solidFill>
                  <a:srgbClr val="555555"/>
                </a:solidFill>
                <a:latin typeface="HK Grotesk Medium"/>
              </a:rPr>
              <a:t>BEFORE</a:t>
            </a:r>
          </a:p>
        </p:txBody>
      </p:sp>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666341" y="7189287"/>
            <a:ext cx="1069582" cy="382375"/>
          </a:xfrm>
          <a:prstGeom prst="rect">
            <a:avLst/>
          </a:prstGeom>
        </p:spPr>
      </p:pic>
      <p:sp>
        <p:nvSpPr>
          <p:cNvPr name="TextBox 13" id="13"/>
          <p:cNvSpPr txBox="true"/>
          <p:nvPr/>
        </p:nvSpPr>
        <p:spPr>
          <a:xfrm rot="0">
            <a:off x="4397396" y="7697901"/>
            <a:ext cx="1354918" cy="1369060"/>
          </a:xfrm>
          <a:prstGeom prst="rect">
            <a:avLst/>
          </a:prstGeom>
        </p:spPr>
        <p:txBody>
          <a:bodyPr anchor="t" rtlCol="false" tIns="0" lIns="0" bIns="0" rIns="0">
            <a:spAutoFit/>
          </a:bodyPr>
          <a:lstStyle/>
          <a:p>
            <a:pPr algn="ctr">
              <a:lnSpc>
                <a:spcPts val="2239"/>
              </a:lnSpc>
            </a:pPr>
            <a:r>
              <a:rPr lang="en-US" sz="1599">
                <a:solidFill>
                  <a:srgbClr val="000000"/>
                </a:solidFill>
                <a:latin typeface="Open Sans Light"/>
              </a:rPr>
              <a:t>Confused users - overly customizable </a:t>
            </a:r>
          </a:p>
          <a:p>
            <a:pPr algn="ctr">
              <a:lnSpc>
                <a:spcPts val="2239"/>
              </a:lnSpc>
            </a:pPr>
            <a:r>
              <a:rPr lang="en-US" sz="1599">
                <a:solidFill>
                  <a:srgbClr val="000000"/>
                </a:solidFill>
                <a:latin typeface="Open Sans Light"/>
              </a:rPr>
              <a:t>and complicated</a:t>
            </a:r>
          </a:p>
        </p:txBody>
      </p:sp>
      <p:sp>
        <p:nvSpPr>
          <p:cNvPr name="TextBox 14" id="14"/>
          <p:cNvSpPr txBox="true"/>
          <p:nvPr/>
        </p:nvSpPr>
        <p:spPr>
          <a:xfrm rot="0">
            <a:off x="14008348" y="2876889"/>
            <a:ext cx="3895982" cy="4011497"/>
          </a:xfrm>
          <a:prstGeom prst="rect">
            <a:avLst/>
          </a:prstGeom>
        </p:spPr>
        <p:txBody>
          <a:bodyPr anchor="t" rtlCol="false" tIns="0" lIns="0" bIns="0" rIns="0">
            <a:spAutoFit/>
          </a:bodyPr>
          <a:lstStyle/>
          <a:p>
            <a:pPr algn="ctr">
              <a:lnSpc>
                <a:spcPts val="3593"/>
              </a:lnSpc>
            </a:pPr>
            <a:r>
              <a:rPr lang="en-US" sz="2567">
                <a:solidFill>
                  <a:srgbClr val="000000"/>
                </a:solidFill>
                <a:latin typeface="Open Sans Light"/>
              </a:rPr>
              <a:t>The "Other" option to set up recurring donations was overly customizable and complicated, which confused users. We replaced this button with another recurring option, "Annually," in order to establish simplicity.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2574969"/>
            <a:ext cx="3151778" cy="63145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5635551" y="2573816"/>
            <a:ext cx="3174648" cy="6312763"/>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4116001" y="2591536"/>
            <a:ext cx="3143299" cy="6312183"/>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9820160" y="2573816"/>
            <a:ext cx="3163293" cy="6315653"/>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604589" y="4365948"/>
            <a:ext cx="1466894" cy="1136843"/>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398769">
            <a:off x="4178849" y="5022490"/>
            <a:ext cx="1545538" cy="392180"/>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065172" y="5218580"/>
            <a:ext cx="733447" cy="568421"/>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57509">
            <a:off x="8340737" y="5279736"/>
            <a:ext cx="1758066" cy="446109"/>
          </a:xfrm>
          <a:prstGeom prst="rect">
            <a:avLst/>
          </a:prstGeom>
        </p:spPr>
      </p:pic>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198722" y="6767884"/>
            <a:ext cx="1203084" cy="932390"/>
          </a:xfrm>
          <a:prstGeom prst="rect">
            <a:avLst/>
          </a:prstGeom>
        </p:spPr>
      </p:pic>
      <p:sp>
        <p:nvSpPr>
          <p:cNvPr name="TextBox 11" id="11"/>
          <p:cNvSpPr txBox="true"/>
          <p:nvPr/>
        </p:nvSpPr>
        <p:spPr>
          <a:xfrm rot="0">
            <a:off x="4475886" y="3574720"/>
            <a:ext cx="951466" cy="958303"/>
          </a:xfrm>
          <a:prstGeom prst="rect">
            <a:avLst/>
          </a:prstGeom>
        </p:spPr>
        <p:txBody>
          <a:bodyPr anchor="t" rtlCol="false" tIns="0" lIns="0" bIns="0" rIns="0">
            <a:spAutoFit/>
          </a:bodyPr>
          <a:lstStyle/>
          <a:p>
            <a:pPr algn="ctr">
              <a:lnSpc>
                <a:spcPts val="1534"/>
              </a:lnSpc>
            </a:pPr>
            <a:r>
              <a:rPr lang="en-US" sz="1095">
                <a:solidFill>
                  <a:srgbClr val="000000"/>
                </a:solidFill>
                <a:latin typeface="HK Grotesk Medium"/>
              </a:rPr>
              <a:t>search bars allowing users to find their own causes</a:t>
            </a:r>
          </a:p>
          <a:p>
            <a:pPr algn="ctr">
              <a:lnSpc>
                <a:spcPts val="1534"/>
              </a:lnSpc>
            </a:pPr>
            <a:r>
              <a:rPr lang="en-US" sz="1095">
                <a:solidFill>
                  <a:srgbClr val="000000"/>
                </a:solidFill>
                <a:latin typeface="HK Grotesk Medium"/>
              </a:rPr>
              <a:t>/organizations</a:t>
            </a:r>
          </a:p>
        </p:txBody>
      </p:sp>
      <p:pic>
        <p:nvPicPr>
          <p:cNvPr name="Picture 12" id="12"/>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2535411">
            <a:off x="5381508" y="4571136"/>
            <a:ext cx="1027569" cy="260746"/>
          </a:xfrm>
          <a:prstGeom prst="rect">
            <a:avLst/>
          </a:prstGeom>
        </p:spPr>
      </p:pic>
      <p:pic>
        <p:nvPicPr>
          <p:cNvPr name="Picture 13" id="13"/>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9361814">
            <a:off x="3620682" y="3417944"/>
            <a:ext cx="1312219" cy="370702"/>
          </a:xfrm>
          <a:prstGeom prst="rect">
            <a:avLst/>
          </a:prstGeom>
        </p:spPr>
      </p:pic>
      <p:sp>
        <p:nvSpPr>
          <p:cNvPr name="TextBox 14" id="14"/>
          <p:cNvSpPr txBox="true"/>
          <p:nvPr/>
        </p:nvSpPr>
        <p:spPr>
          <a:xfrm rot="0">
            <a:off x="1028700" y="1028700"/>
            <a:ext cx="11111631" cy="1057275"/>
          </a:xfrm>
          <a:prstGeom prst="rect">
            <a:avLst/>
          </a:prstGeom>
        </p:spPr>
        <p:txBody>
          <a:bodyPr anchor="t" rtlCol="false" tIns="0" lIns="0" bIns="0" rIns="0">
            <a:spAutoFit/>
          </a:bodyPr>
          <a:lstStyle/>
          <a:p>
            <a:pPr>
              <a:lnSpc>
                <a:spcPts val="8399"/>
              </a:lnSpc>
            </a:pPr>
            <a:r>
              <a:rPr lang="en-US" sz="6999">
                <a:solidFill>
                  <a:srgbClr val="000000"/>
                </a:solidFill>
                <a:latin typeface="HK Grotesk Medium"/>
              </a:rPr>
              <a:t>Task 1: </a:t>
            </a:r>
          </a:p>
        </p:txBody>
      </p:sp>
      <p:sp>
        <p:nvSpPr>
          <p:cNvPr name="TextBox 15" id="15"/>
          <p:cNvSpPr txBox="true"/>
          <p:nvPr/>
        </p:nvSpPr>
        <p:spPr>
          <a:xfrm rot="0">
            <a:off x="1752796" y="9039760"/>
            <a:ext cx="1703586" cy="1026490"/>
          </a:xfrm>
          <a:prstGeom prst="rect">
            <a:avLst/>
          </a:prstGeom>
        </p:spPr>
        <p:txBody>
          <a:bodyPr anchor="t" rtlCol="false" tIns="0" lIns="0" bIns="0" rIns="0">
            <a:spAutoFit/>
          </a:bodyPr>
          <a:lstStyle/>
          <a:p>
            <a:pPr algn="ctr">
              <a:lnSpc>
                <a:spcPts val="2746"/>
              </a:lnSpc>
            </a:pPr>
            <a:r>
              <a:rPr lang="en-US" sz="1962">
                <a:solidFill>
                  <a:srgbClr val="000000"/>
                </a:solidFill>
                <a:latin typeface="HK Grotesk Medium"/>
              </a:rPr>
              <a:t>options for possible causes to donate to</a:t>
            </a:r>
          </a:p>
        </p:txBody>
      </p:sp>
      <p:sp>
        <p:nvSpPr>
          <p:cNvPr name="TextBox 16" id="16"/>
          <p:cNvSpPr txBox="true"/>
          <p:nvPr/>
        </p:nvSpPr>
        <p:spPr>
          <a:xfrm rot="0">
            <a:off x="6431896" y="9039760"/>
            <a:ext cx="1703586" cy="1026490"/>
          </a:xfrm>
          <a:prstGeom prst="rect">
            <a:avLst/>
          </a:prstGeom>
        </p:spPr>
        <p:txBody>
          <a:bodyPr anchor="t" rtlCol="false" tIns="0" lIns="0" bIns="0" rIns="0">
            <a:spAutoFit/>
          </a:bodyPr>
          <a:lstStyle/>
          <a:p>
            <a:pPr algn="ctr">
              <a:lnSpc>
                <a:spcPts val="2746"/>
              </a:lnSpc>
            </a:pPr>
            <a:r>
              <a:rPr lang="en-US" sz="1962">
                <a:solidFill>
                  <a:srgbClr val="000000"/>
                </a:solidFill>
                <a:latin typeface="HK Grotesk Medium"/>
              </a:rPr>
              <a:t>options for animal rights organizations</a:t>
            </a:r>
          </a:p>
        </p:txBody>
      </p:sp>
      <p:sp>
        <p:nvSpPr>
          <p:cNvPr name="TextBox 17" id="17"/>
          <p:cNvSpPr txBox="true"/>
          <p:nvPr/>
        </p:nvSpPr>
        <p:spPr>
          <a:xfrm rot="0">
            <a:off x="10550014" y="9039760"/>
            <a:ext cx="1703586" cy="1026490"/>
          </a:xfrm>
          <a:prstGeom prst="rect">
            <a:avLst/>
          </a:prstGeom>
        </p:spPr>
        <p:txBody>
          <a:bodyPr anchor="t" rtlCol="false" tIns="0" lIns="0" bIns="0" rIns="0">
            <a:spAutoFit/>
          </a:bodyPr>
          <a:lstStyle/>
          <a:p>
            <a:pPr algn="ctr">
              <a:lnSpc>
                <a:spcPts val="2746"/>
              </a:lnSpc>
            </a:pPr>
            <a:r>
              <a:rPr lang="en-US" sz="1962">
                <a:solidFill>
                  <a:srgbClr val="000000"/>
                </a:solidFill>
                <a:latin typeface="HK Grotesk Medium"/>
              </a:rPr>
              <a:t>pop-up with options to filter results</a:t>
            </a:r>
          </a:p>
        </p:txBody>
      </p:sp>
      <p:sp>
        <p:nvSpPr>
          <p:cNvPr name="TextBox 18" id="18"/>
          <p:cNvSpPr txBox="true"/>
          <p:nvPr/>
        </p:nvSpPr>
        <p:spPr>
          <a:xfrm rot="0">
            <a:off x="15012860" y="9039760"/>
            <a:ext cx="1703586" cy="340690"/>
          </a:xfrm>
          <a:prstGeom prst="rect">
            <a:avLst/>
          </a:prstGeom>
        </p:spPr>
        <p:txBody>
          <a:bodyPr anchor="t" rtlCol="false" tIns="0" lIns="0" bIns="0" rIns="0">
            <a:spAutoFit/>
          </a:bodyPr>
          <a:lstStyle/>
          <a:p>
            <a:pPr algn="ctr">
              <a:lnSpc>
                <a:spcPts val="2746"/>
              </a:lnSpc>
            </a:pPr>
            <a:r>
              <a:rPr lang="en-US" sz="1962">
                <a:solidFill>
                  <a:srgbClr val="000000"/>
                </a:solidFill>
                <a:latin typeface="HK Grotesk Medium"/>
              </a:rPr>
              <a:t>filtered results</a:t>
            </a:r>
          </a:p>
        </p:txBody>
      </p:sp>
      <p:pic>
        <p:nvPicPr>
          <p:cNvPr name="Picture 19" id="1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752185">
            <a:off x="13638590" y="4863159"/>
            <a:ext cx="1017885" cy="258288"/>
          </a:xfrm>
          <a:prstGeom prst="rect">
            <a:avLst/>
          </a:prstGeom>
        </p:spPr>
      </p:pic>
      <p:sp>
        <p:nvSpPr>
          <p:cNvPr name="TextBox 20" id="20"/>
          <p:cNvSpPr txBox="true"/>
          <p:nvPr/>
        </p:nvSpPr>
        <p:spPr>
          <a:xfrm rot="0">
            <a:off x="13164535" y="4422609"/>
            <a:ext cx="951466" cy="192254"/>
          </a:xfrm>
          <a:prstGeom prst="rect">
            <a:avLst/>
          </a:prstGeom>
        </p:spPr>
        <p:txBody>
          <a:bodyPr anchor="t" rtlCol="false" tIns="0" lIns="0" bIns="0" rIns="0">
            <a:spAutoFit/>
          </a:bodyPr>
          <a:lstStyle/>
          <a:p>
            <a:pPr algn="ctr">
              <a:lnSpc>
                <a:spcPts val="1534"/>
              </a:lnSpc>
            </a:pPr>
            <a:r>
              <a:rPr lang="en-US" sz="1095">
                <a:solidFill>
                  <a:srgbClr val="000000"/>
                </a:solidFill>
                <a:latin typeface="HK Grotesk Medium"/>
              </a:rPr>
              <a:t>updated filter</a:t>
            </a:r>
          </a:p>
        </p:txBody>
      </p:sp>
      <p:pic>
        <p:nvPicPr>
          <p:cNvPr name="Picture 21" id="2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57509">
            <a:off x="12761235" y="6281748"/>
            <a:ext cx="1758066" cy="446109"/>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877967" y="2085975"/>
            <a:ext cx="3754913" cy="745815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675471" y="2092143"/>
            <a:ext cx="3684905" cy="7451985"/>
          </a:xfrm>
          <a:prstGeom prst="rect">
            <a:avLst/>
          </a:prstGeom>
        </p:spPr>
      </p:pic>
      <p:sp>
        <p:nvSpPr>
          <p:cNvPr name="TextBox 4" id="4"/>
          <p:cNvSpPr txBox="true"/>
          <p:nvPr/>
        </p:nvSpPr>
        <p:spPr>
          <a:xfrm rot="0">
            <a:off x="1028700" y="1028700"/>
            <a:ext cx="11111631" cy="1057275"/>
          </a:xfrm>
          <a:prstGeom prst="rect">
            <a:avLst/>
          </a:prstGeom>
        </p:spPr>
        <p:txBody>
          <a:bodyPr anchor="t" rtlCol="false" tIns="0" lIns="0" bIns="0" rIns="0">
            <a:spAutoFit/>
          </a:bodyPr>
          <a:lstStyle/>
          <a:p>
            <a:pPr>
              <a:lnSpc>
                <a:spcPts val="8399"/>
              </a:lnSpc>
            </a:pPr>
            <a:r>
              <a:rPr lang="en-US" sz="6999">
                <a:solidFill>
                  <a:srgbClr val="000000"/>
                </a:solidFill>
                <a:latin typeface="HK Grotesk Medium"/>
              </a:rPr>
              <a:t>Task 2:  </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117622" y="4006657"/>
            <a:ext cx="1466894" cy="1136843"/>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851069" y="7527202"/>
            <a:ext cx="2233675" cy="1731098"/>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564393">
            <a:off x="8122389" y="7846894"/>
            <a:ext cx="1545538" cy="392180"/>
          </a:xfrm>
          <a:prstGeom prst="rect">
            <a:avLst/>
          </a:prstGeom>
        </p:spPr>
      </p:pic>
      <p:sp>
        <p:nvSpPr>
          <p:cNvPr name="TextBox 8" id="8"/>
          <p:cNvSpPr txBox="true"/>
          <p:nvPr/>
        </p:nvSpPr>
        <p:spPr>
          <a:xfrm rot="0">
            <a:off x="2960684" y="6650211"/>
            <a:ext cx="1462157" cy="1163022"/>
          </a:xfrm>
          <a:prstGeom prst="rect">
            <a:avLst/>
          </a:prstGeom>
        </p:spPr>
        <p:txBody>
          <a:bodyPr anchor="t" rtlCol="false" tIns="0" lIns="0" bIns="0" rIns="0">
            <a:spAutoFit/>
          </a:bodyPr>
          <a:lstStyle/>
          <a:p>
            <a:pPr algn="ctr">
              <a:lnSpc>
                <a:spcPts val="2357"/>
              </a:lnSpc>
            </a:pPr>
            <a:r>
              <a:rPr lang="en-US" sz="1683">
                <a:solidFill>
                  <a:srgbClr val="000000"/>
                </a:solidFill>
                <a:latin typeface="HK Grotesk Medium"/>
              </a:rPr>
              <a:t>multiple options for recurring payments</a:t>
            </a:r>
          </a:p>
        </p:txBody>
      </p:sp>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596650">
            <a:off x="4437636" y="7115637"/>
            <a:ext cx="1027569" cy="260746"/>
          </a:xfrm>
          <a:prstGeom prst="rect">
            <a:avLst/>
          </a:prstGeom>
        </p:spPr>
      </p:pic>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582285">
            <a:off x="4364182" y="4444706"/>
            <a:ext cx="1027569" cy="260746"/>
          </a:xfrm>
          <a:prstGeom prst="rect">
            <a:avLst/>
          </a:prstGeom>
        </p:spPr>
      </p:pic>
      <p:pic>
        <p:nvPicPr>
          <p:cNvPr name="Picture 11" id="1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962962">
            <a:off x="4364182" y="5300384"/>
            <a:ext cx="1027569" cy="260746"/>
          </a:xfrm>
          <a:prstGeom prst="rect">
            <a:avLst/>
          </a:prstGeom>
        </p:spPr>
      </p:pic>
      <p:sp>
        <p:nvSpPr>
          <p:cNvPr name="TextBox 12" id="12"/>
          <p:cNvSpPr txBox="true"/>
          <p:nvPr/>
        </p:nvSpPr>
        <p:spPr>
          <a:xfrm rot="0">
            <a:off x="2678473" y="4546504"/>
            <a:ext cx="1462157" cy="868717"/>
          </a:xfrm>
          <a:prstGeom prst="rect">
            <a:avLst/>
          </a:prstGeom>
        </p:spPr>
        <p:txBody>
          <a:bodyPr anchor="t" rtlCol="false" tIns="0" lIns="0" bIns="0" rIns="0">
            <a:spAutoFit/>
          </a:bodyPr>
          <a:lstStyle/>
          <a:p>
            <a:pPr algn="ctr">
              <a:lnSpc>
                <a:spcPts val="2357"/>
              </a:lnSpc>
            </a:pPr>
            <a:r>
              <a:rPr lang="en-US" sz="1683">
                <a:solidFill>
                  <a:srgbClr val="000000"/>
                </a:solidFill>
                <a:latin typeface="HK Grotesk Medium"/>
              </a:rPr>
              <a:t>pre-set or custom amounts</a:t>
            </a:r>
          </a:p>
        </p:txBody>
      </p:sp>
      <p:sp>
        <p:nvSpPr>
          <p:cNvPr name="TextBox 13" id="13"/>
          <p:cNvSpPr txBox="true"/>
          <p:nvPr/>
        </p:nvSpPr>
        <p:spPr>
          <a:xfrm rot="0">
            <a:off x="2630858" y="2739622"/>
            <a:ext cx="1744368" cy="1040398"/>
          </a:xfrm>
          <a:prstGeom prst="rect">
            <a:avLst/>
          </a:prstGeom>
        </p:spPr>
        <p:txBody>
          <a:bodyPr anchor="t" rtlCol="false" tIns="0" lIns="0" bIns="0" rIns="0">
            <a:spAutoFit/>
          </a:bodyPr>
          <a:lstStyle/>
          <a:p>
            <a:pPr algn="ctr">
              <a:lnSpc>
                <a:spcPts val="2812"/>
              </a:lnSpc>
            </a:pPr>
            <a:r>
              <a:rPr lang="en-US" sz="2008">
                <a:solidFill>
                  <a:srgbClr val="000000"/>
                </a:solidFill>
                <a:latin typeface="HK Grotesk Medium"/>
              </a:rPr>
              <a:t>pop-up window that is easy to close  </a:t>
            </a:r>
          </a:p>
        </p:txBody>
      </p:sp>
      <p:pic>
        <p:nvPicPr>
          <p:cNvPr name="Picture 14" id="1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847659">
            <a:off x="4458124" y="3274619"/>
            <a:ext cx="1027569" cy="260746"/>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415085" y="2518296"/>
            <a:ext cx="3364148" cy="674000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606576" y="2518296"/>
            <a:ext cx="3361631" cy="6735016"/>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4105237" y="2512069"/>
            <a:ext cx="3360874" cy="6741243"/>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575646" y="2349368"/>
            <a:ext cx="3533322" cy="7066645"/>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76120" y="6850179"/>
            <a:ext cx="1332375" cy="1032591"/>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897319">
            <a:off x="3551615" y="7597132"/>
            <a:ext cx="1849182" cy="469230"/>
          </a:xfrm>
          <a:prstGeom prst="rect">
            <a:avLst/>
          </a:prstGeom>
        </p:spPr>
      </p:pic>
      <p:sp>
        <p:nvSpPr>
          <p:cNvPr name="TextBox 8" id="8"/>
          <p:cNvSpPr txBox="true"/>
          <p:nvPr/>
        </p:nvSpPr>
        <p:spPr>
          <a:xfrm rot="0">
            <a:off x="4269395" y="5599663"/>
            <a:ext cx="938879" cy="1751632"/>
          </a:xfrm>
          <a:prstGeom prst="rect">
            <a:avLst/>
          </a:prstGeom>
        </p:spPr>
        <p:txBody>
          <a:bodyPr anchor="t" rtlCol="false" tIns="0" lIns="0" bIns="0" rIns="0">
            <a:spAutoFit/>
          </a:bodyPr>
          <a:lstStyle/>
          <a:p>
            <a:pPr algn="ctr">
              <a:lnSpc>
                <a:spcPts val="2357"/>
              </a:lnSpc>
            </a:pPr>
            <a:r>
              <a:rPr lang="en-US" sz="1683">
                <a:solidFill>
                  <a:srgbClr val="000000"/>
                </a:solidFill>
                <a:latin typeface="HK Grotesk Medium"/>
              </a:rPr>
              <a:t>user earns badges as incentives  for donating</a:t>
            </a:r>
          </a:p>
        </p:txBody>
      </p:sp>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9361814">
            <a:off x="3420805" y="4458099"/>
            <a:ext cx="836656" cy="236355"/>
          </a:xfrm>
          <a:prstGeom prst="rect">
            <a:avLst/>
          </a:prstGeom>
        </p:spPr>
      </p:pic>
      <p:pic>
        <p:nvPicPr>
          <p:cNvPr name="Picture 10" id="1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9361814">
            <a:off x="3420805" y="5787994"/>
            <a:ext cx="836656" cy="236355"/>
          </a:xfrm>
          <a:prstGeom prst="rect">
            <a:avLst/>
          </a:prstGeom>
        </p:spPr>
      </p:pic>
      <p:pic>
        <p:nvPicPr>
          <p:cNvPr name="Picture 11" id="11"/>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7377873">
            <a:off x="8296934" y="8095603"/>
            <a:ext cx="1425966" cy="402835"/>
          </a:xfrm>
          <a:prstGeom prst="rect">
            <a:avLst/>
          </a:prstGeom>
        </p:spPr>
      </p:pic>
      <p:pic>
        <p:nvPicPr>
          <p:cNvPr name="Picture 12" id="12"/>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4694936">
            <a:off x="11307768" y="2661039"/>
            <a:ext cx="1281626" cy="325213"/>
          </a:xfrm>
          <a:prstGeom prst="rect">
            <a:avLst/>
          </a:prstGeom>
        </p:spPr>
      </p:pic>
      <p:pic>
        <p:nvPicPr>
          <p:cNvPr name="Picture 13" id="13"/>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7373147">
            <a:off x="16502822" y="2710672"/>
            <a:ext cx="1512955" cy="383912"/>
          </a:xfrm>
          <a:prstGeom prst="rect">
            <a:avLst/>
          </a:prstGeom>
        </p:spPr>
      </p:pic>
      <p:sp>
        <p:nvSpPr>
          <p:cNvPr name="TextBox 14" id="14"/>
          <p:cNvSpPr txBox="true"/>
          <p:nvPr/>
        </p:nvSpPr>
        <p:spPr>
          <a:xfrm rot="0">
            <a:off x="1028700" y="1028700"/>
            <a:ext cx="11111631" cy="1057275"/>
          </a:xfrm>
          <a:prstGeom prst="rect">
            <a:avLst/>
          </a:prstGeom>
        </p:spPr>
        <p:txBody>
          <a:bodyPr anchor="t" rtlCol="false" tIns="0" lIns="0" bIns="0" rIns="0">
            <a:spAutoFit/>
          </a:bodyPr>
          <a:lstStyle/>
          <a:p>
            <a:pPr>
              <a:lnSpc>
                <a:spcPts val="8399"/>
              </a:lnSpc>
            </a:pPr>
            <a:r>
              <a:rPr lang="en-US" sz="6999">
                <a:solidFill>
                  <a:srgbClr val="000000"/>
                </a:solidFill>
                <a:latin typeface="HK Grotesk Medium"/>
              </a:rPr>
              <a:t>Task 3:  </a:t>
            </a:r>
          </a:p>
        </p:txBody>
      </p:sp>
      <p:sp>
        <p:nvSpPr>
          <p:cNvPr name="TextBox 15" id="15"/>
          <p:cNvSpPr txBox="true"/>
          <p:nvPr/>
        </p:nvSpPr>
        <p:spPr>
          <a:xfrm rot="0">
            <a:off x="4269395" y="3980478"/>
            <a:ext cx="938879" cy="1163022"/>
          </a:xfrm>
          <a:prstGeom prst="rect">
            <a:avLst/>
          </a:prstGeom>
        </p:spPr>
        <p:txBody>
          <a:bodyPr anchor="t" rtlCol="false" tIns="0" lIns="0" bIns="0" rIns="0">
            <a:spAutoFit/>
          </a:bodyPr>
          <a:lstStyle/>
          <a:p>
            <a:pPr algn="ctr">
              <a:lnSpc>
                <a:spcPts val="2357"/>
              </a:lnSpc>
            </a:pPr>
            <a:r>
              <a:rPr lang="en-US" sz="1683">
                <a:solidFill>
                  <a:srgbClr val="000000"/>
                </a:solidFill>
                <a:latin typeface="HK Grotesk Medium"/>
              </a:rPr>
              <a:t>causes users has donated to</a:t>
            </a:r>
          </a:p>
        </p:txBody>
      </p:sp>
      <p:sp>
        <p:nvSpPr>
          <p:cNvPr name="TextBox 16" id="16"/>
          <p:cNvSpPr txBox="true"/>
          <p:nvPr/>
        </p:nvSpPr>
        <p:spPr>
          <a:xfrm rot="0">
            <a:off x="4269395" y="8662502"/>
            <a:ext cx="938879" cy="1163022"/>
          </a:xfrm>
          <a:prstGeom prst="rect">
            <a:avLst/>
          </a:prstGeom>
        </p:spPr>
        <p:txBody>
          <a:bodyPr anchor="t" rtlCol="false" tIns="0" lIns="0" bIns="0" rIns="0">
            <a:spAutoFit/>
          </a:bodyPr>
          <a:lstStyle/>
          <a:p>
            <a:pPr algn="ctr">
              <a:lnSpc>
                <a:spcPts val="2357"/>
              </a:lnSpc>
            </a:pPr>
            <a:r>
              <a:rPr lang="en-US" sz="1683">
                <a:solidFill>
                  <a:srgbClr val="000000"/>
                </a:solidFill>
                <a:latin typeface="HK Grotesk Medium"/>
              </a:rPr>
              <a:t>charities users has donated to</a:t>
            </a:r>
          </a:p>
        </p:txBody>
      </p:sp>
      <p:sp>
        <p:nvSpPr>
          <p:cNvPr name="TextBox 17" id="17"/>
          <p:cNvSpPr txBox="true"/>
          <p:nvPr/>
        </p:nvSpPr>
        <p:spPr>
          <a:xfrm rot="0">
            <a:off x="8452977" y="9229725"/>
            <a:ext cx="1382045" cy="868717"/>
          </a:xfrm>
          <a:prstGeom prst="rect">
            <a:avLst/>
          </a:prstGeom>
        </p:spPr>
        <p:txBody>
          <a:bodyPr anchor="t" rtlCol="false" tIns="0" lIns="0" bIns="0" rIns="0">
            <a:spAutoFit/>
          </a:bodyPr>
          <a:lstStyle/>
          <a:p>
            <a:pPr algn="ctr">
              <a:lnSpc>
                <a:spcPts val="2357"/>
              </a:lnSpc>
            </a:pPr>
            <a:r>
              <a:rPr lang="en-US" sz="1683">
                <a:solidFill>
                  <a:srgbClr val="000000"/>
                </a:solidFill>
                <a:latin typeface="HK Grotesk Medium"/>
              </a:rPr>
              <a:t>yearly transaction historty </a:t>
            </a:r>
          </a:p>
        </p:txBody>
      </p:sp>
      <p:sp>
        <p:nvSpPr>
          <p:cNvPr name="TextBox 18" id="18"/>
          <p:cNvSpPr txBox="true"/>
          <p:nvPr/>
        </p:nvSpPr>
        <p:spPr>
          <a:xfrm rot="0">
            <a:off x="11287391" y="1000125"/>
            <a:ext cx="1322379" cy="1163022"/>
          </a:xfrm>
          <a:prstGeom prst="rect">
            <a:avLst/>
          </a:prstGeom>
        </p:spPr>
        <p:txBody>
          <a:bodyPr anchor="t" rtlCol="false" tIns="0" lIns="0" bIns="0" rIns="0">
            <a:spAutoFit/>
          </a:bodyPr>
          <a:lstStyle/>
          <a:p>
            <a:pPr algn="ctr">
              <a:lnSpc>
                <a:spcPts val="2357"/>
              </a:lnSpc>
            </a:pPr>
            <a:r>
              <a:rPr lang="en-US" sz="1683">
                <a:solidFill>
                  <a:srgbClr val="000000"/>
                </a:solidFill>
                <a:latin typeface="HK Grotesk Medium"/>
              </a:rPr>
              <a:t>option to directly export to TurboTax </a:t>
            </a:r>
          </a:p>
        </p:txBody>
      </p:sp>
      <p:sp>
        <p:nvSpPr>
          <p:cNvPr name="TextBox 19" id="19"/>
          <p:cNvSpPr txBox="true"/>
          <p:nvPr/>
        </p:nvSpPr>
        <p:spPr>
          <a:xfrm rot="0">
            <a:off x="16598110" y="1294430"/>
            <a:ext cx="1322379" cy="868717"/>
          </a:xfrm>
          <a:prstGeom prst="rect">
            <a:avLst/>
          </a:prstGeom>
        </p:spPr>
        <p:txBody>
          <a:bodyPr anchor="t" rtlCol="false" tIns="0" lIns="0" bIns="0" rIns="0">
            <a:spAutoFit/>
          </a:bodyPr>
          <a:lstStyle/>
          <a:p>
            <a:pPr algn="ctr">
              <a:lnSpc>
                <a:spcPts val="2357"/>
              </a:lnSpc>
            </a:pPr>
            <a:r>
              <a:rPr lang="en-US" sz="1683">
                <a:solidFill>
                  <a:srgbClr val="000000"/>
                </a:solidFill>
                <a:latin typeface="HK Grotesk Medium"/>
              </a:rPr>
              <a:t>option to download as a file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rot="-10800000">
            <a:off x="1325304" y="9370886"/>
            <a:ext cx="15676506" cy="0"/>
          </a:xfrm>
          <a:prstGeom prst="line">
            <a:avLst/>
          </a:prstGeom>
          <a:ln cap="rnd" w="9525">
            <a:solidFill>
              <a:srgbClr val="000000">
                <a:alpha val="49804"/>
              </a:srgbClr>
            </a:solidFill>
            <a:prstDash val="solid"/>
            <a:headEnd type="none" len="sm" w="sm"/>
            <a:tailEnd type="none" len="sm" w="sm"/>
          </a:ln>
        </p:spPr>
      </p:sp>
      <p:pic>
        <p:nvPicPr>
          <p:cNvPr name="Picture 3" id="3"/>
          <p:cNvPicPr>
            <a:picLocks noChangeAspect="true"/>
          </p:cNvPicPr>
          <p:nvPr/>
        </p:nvPicPr>
        <p:blipFill>
          <a:blip r:embed="rId2"/>
          <a:srcRect l="0" t="0" r="0" b="0"/>
          <a:stretch>
            <a:fillRect/>
          </a:stretch>
        </p:blipFill>
        <p:spPr>
          <a:xfrm flipH="false" flipV="false" rot="0">
            <a:off x="14533492" y="318701"/>
            <a:ext cx="3498858" cy="1807998"/>
          </a:xfrm>
          <a:prstGeom prst="rect">
            <a:avLst/>
          </a:prstGeom>
        </p:spPr>
      </p:pic>
      <p:grpSp>
        <p:nvGrpSpPr>
          <p:cNvPr name="Group 4" id="4"/>
          <p:cNvGrpSpPr/>
          <p:nvPr/>
        </p:nvGrpSpPr>
        <p:grpSpPr>
          <a:xfrm rot="0">
            <a:off x="2337773" y="812759"/>
            <a:ext cx="13612454" cy="1828800"/>
            <a:chOff x="0" y="0"/>
            <a:chExt cx="18149939" cy="2438400"/>
          </a:xfrm>
        </p:grpSpPr>
        <p:sp>
          <p:nvSpPr>
            <p:cNvPr name="TextBox 5" id="5"/>
            <p:cNvSpPr txBox="true"/>
            <p:nvPr/>
          </p:nvSpPr>
          <p:spPr>
            <a:xfrm rot="0">
              <a:off x="0" y="-9525"/>
              <a:ext cx="18149939" cy="1431925"/>
            </a:xfrm>
            <a:prstGeom prst="rect">
              <a:avLst/>
            </a:prstGeom>
          </p:spPr>
          <p:txBody>
            <a:bodyPr anchor="t" rtlCol="false" tIns="0" lIns="0" bIns="0" rIns="0">
              <a:spAutoFit/>
            </a:bodyPr>
            <a:lstStyle/>
            <a:p>
              <a:pPr algn="ctr">
                <a:lnSpc>
                  <a:spcPts val="8400"/>
                </a:lnSpc>
              </a:pPr>
              <a:r>
                <a:rPr lang="en-US" sz="7000">
                  <a:solidFill>
                    <a:srgbClr val="000000"/>
                  </a:solidFill>
                  <a:latin typeface="HK Grotesk Medium"/>
                </a:rPr>
                <a:t>Prototype Overview</a:t>
              </a:r>
            </a:p>
          </p:txBody>
        </p:sp>
        <p:sp>
          <p:nvSpPr>
            <p:cNvPr name="TextBox 6" id="6"/>
            <p:cNvSpPr txBox="true"/>
            <p:nvPr/>
          </p:nvSpPr>
          <p:spPr>
            <a:xfrm rot="0">
              <a:off x="0" y="1717675"/>
              <a:ext cx="18149939" cy="720725"/>
            </a:xfrm>
            <a:prstGeom prst="rect">
              <a:avLst/>
            </a:prstGeom>
          </p:spPr>
          <p:txBody>
            <a:bodyPr anchor="t" rtlCol="false" tIns="0" lIns="0" bIns="0" rIns="0">
              <a:spAutoFit/>
            </a:bodyPr>
            <a:lstStyle/>
            <a:p>
              <a:pPr algn="ctr">
                <a:lnSpc>
                  <a:spcPts val="4200"/>
                </a:lnSpc>
              </a:pPr>
              <a:r>
                <a:rPr lang="en-US" sz="3500">
                  <a:solidFill>
                    <a:srgbClr val="8AAB28"/>
                  </a:solidFill>
                  <a:latin typeface="HK Grotesk Medium Bold"/>
                </a:rPr>
                <a:t>We used Figma to make our prototypes</a:t>
              </a:r>
            </a:p>
          </p:txBody>
        </p:sp>
      </p:grpSp>
      <p:sp>
        <p:nvSpPr>
          <p:cNvPr name="TextBox 7" id="7"/>
          <p:cNvSpPr txBox="true"/>
          <p:nvPr/>
        </p:nvSpPr>
        <p:spPr>
          <a:xfrm rot="0">
            <a:off x="1325304" y="4482270"/>
            <a:ext cx="6908944" cy="3657600"/>
          </a:xfrm>
          <a:prstGeom prst="rect">
            <a:avLst/>
          </a:prstGeom>
        </p:spPr>
        <p:txBody>
          <a:bodyPr anchor="t" rtlCol="false" tIns="0" lIns="0" bIns="0" rIns="0">
            <a:spAutoFit/>
          </a:bodyPr>
          <a:lstStyle/>
          <a:p>
            <a:pPr marL="647697" indent="-323848" lvl="1">
              <a:lnSpc>
                <a:spcPts val="4199"/>
              </a:lnSpc>
              <a:buFont typeface="Arial"/>
              <a:buChar char="•"/>
            </a:pPr>
            <a:r>
              <a:rPr lang="en-US" sz="2999">
                <a:solidFill>
                  <a:srgbClr val="000000"/>
                </a:solidFill>
                <a:latin typeface="HK Grotesk Light"/>
              </a:rPr>
              <a:t>Group members have prior familiarity with Figma, both with prototyping and design </a:t>
            </a:r>
          </a:p>
          <a:p>
            <a:pPr marL="647697" indent="-323848" lvl="1">
              <a:lnSpc>
                <a:spcPts val="4199"/>
              </a:lnSpc>
              <a:buFont typeface="Arial"/>
              <a:buChar char="•"/>
            </a:pPr>
            <a:r>
              <a:rPr lang="en-US" sz="2999">
                <a:solidFill>
                  <a:srgbClr val="000000"/>
                </a:solidFill>
                <a:latin typeface="HK Grotesk Light"/>
              </a:rPr>
              <a:t>Figma makes consistent design easy (i.e. reusable components, color palettes, grids, etc.)</a:t>
            </a:r>
          </a:p>
          <a:p>
            <a:pPr marL="647697" indent="-323848" lvl="1">
              <a:lnSpc>
                <a:spcPts val="4199"/>
              </a:lnSpc>
              <a:buFont typeface="Arial"/>
              <a:buChar char="•"/>
            </a:pPr>
            <a:r>
              <a:rPr lang="en-US" sz="2999">
                <a:solidFill>
                  <a:srgbClr val="000000"/>
                </a:solidFill>
                <a:latin typeface="HK Grotesk Light"/>
              </a:rPr>
              <a:t>Optimized for</a:t>
            </a:r>
            <a:r>
              <a:rPr lang="en-US" sz="2999">
                <a:solidFill>
                  <a:srgbClr val="000000"/>
                </a:solidFill>
                <a:latin typeface="HK Grotesk Light"/>
              </a:rPr>
              <a:t> group collaboration</a:t>
            </a:r>
          </a:p>
        </p:txBody>
      </p:sp>
      <p:sp>
        <p:nvSpPr>
          <p:cNvPr name="TextBox 8" id="8"/>
          <p:cNvSpPr txBox="true"/>
          <p:nvPr/>
        </p:nvSpPr>
        <p:spPr>
          <a:xfrm rot="0">
            <a:off x="1325304" y="3222516"/>
            <a:ext cx="8619207" cy="622936"/>
          </a:xfrm>
          <a:prstGeom prst="rect">
            <a:avLst/>
          </a:prstGeom>
        </p:spPr>
        <p:txBody>
          <a:bodyPr anchor="t" rtlCol="false" tIns="0" lIns="0" bIns="0" rIns="0">
            <a:spAutoFit/>
          </a:bodyPr>
          <a:lstStyle/>
          <a:p>
            <a:pPr>
              <a:lnSpc>
                <a:spcPts val="5039"/>
              </a:lnSpc>
            </a:pPr>
            <a:r>
              <a:rPr lang="en-US" sz="3599">
                <a:solidFill>
                  <a:srgbClr val="000000"/>
                </a:solidFill>
                <a:latin typeface="HK Grotesk Medium"/>
              </a:rPr>
              <a:t>What made it easy: </a:t>
            </a:r>
          </a:p>
        </p:txBody>
      </p:sp>
      <p:sp>
        <p:nvSpPr>
          <p:cNvPr name="TextBox 9" id="9"/>
          <p:cNvSpPr txBox="true"/>
          <p:nvPr/>
        </p:nvSpPr>
        <p:spPr>
          <a:xfrm rot="0">
            <a:off x="9413143" y="3222516"/>
            <a:ext cx="8619207" cy="622935"/>
          </a:xfrm>
          <a:prstGeom prst="rect">
            <a:avLst/>
          </a:prstGeom>
        </p:spPr>
        <p:txBody>
          <a:bodyPr anchor="t" rtlCol="false" tIns="0" lIns="0" bIns="0" rIns="0">
            <a:spAutoFit/>
          </a:bodyPr>
          <a:lstStyle/>
          <a:p>
            <a:pPr>
              <a:lnSpc>
                <a:spcPts val="5040"/>
              </a:lnSpc>
            </a:pPr>
            <a:r>
              <a:rPr lang="en-US" sz="3600">
                <a:solidFill>
                  <a:srgbClr val="000000"/>
                </a:solidFill>
                <a:latin typeface="HK Grotesk Medium Bold"/>
              </a:rPr>
              <a:t>What made it hard: </a:t>
            </a:r>
          </a:p>
        </p:txBody>
      </p:sp>
      <p:sp>
        <p:nvSpPr>
          <p:cNvPr name="TextBox 10" id="10"/>
          <p:cNvSpPr txBox="true"/>
          <p:nvPr/>
        </p:nvSpPr>
        <p:spPr>
          <a:xfrm rot="0">
            <a:off x="9413143" y="4482270"/>
            <a:ext cx="7831770" cy="2609850"/>
          </a:xfrm>
          <a:prstGeom prst="rect">
            <a:avLst/>
          </a:prstGeom>
        </p:spPr>
        <p:txBody>
          <a:bodyPr anchor="t" rtlCol="false" tIns="0" lIns="0" bIns="0" rIns="0">
            <a:spAutoFit/>
          </a:bodyPr>
          <a:lstStyle/>
          <a:p>
            <a:pPr marL="647697" indent="-323848" lvl="1">
              <a:lnSpc>
                <a:spcPts val="4199"/>
              </a:lnSpc>
              <a:buFont typeface="Arial"/>
              <a:buChar char="•"/>
            </a:pPr>
            <a:r>
              <a:rPr lang="en-US" sz="2999">
                <a:solidFill>
                  <a:srgbClr val="000000"/>
                </a:solidFill>
                <a:latin typeface="HK Grotesk Light"/>
              </a:rPr>
              <a:t>Individual screens made prototyping even simple interactions very tedious and time-consuming</a:t>
            </a:r>
          </a:p>
          <a:p>
            <a:pPr marL="647697" indent="-323848" lvl="1">
              <a:lnSpc>
                <a:spcPts val="4199"/>
              </a:lnSpc>
              <a:buFont typeface="Arial"/>
              <a:buChar char="•"/>
            </a:pPr>
            <a:r>
              <a:rPr lang="en-US" sz="2999">
                <a:solidFill>
                  <a:srgbClr val="000000"/>
                </a:solidFill>
                <a:latin typeface="HK Grotesk Light"/>
              </a:rPr>
              <a:t>Some overlay features we wanted were not supported, leading to hacky solutions</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rot="-10800000">
            <a:off x="1325304" y="9370886"/>
            <a:ext cx="15676506" cy="0"/>
          </a:xfrm>
          <a:prstGeom prst="line">
            <a:avLst/>
          </a:prstGeom>
          <a:ln cap="rnd" w="9525">
            <a:solidFill>
              <a:srgbClr val="000000">
                <a:alpha val="49804"/>
              </a:srgbClr>
            </a:solidFill>
            <a:prstDash val="solid"/>
            <a:headEnd type="none" len="sm" w="sm"/>
            <a:tailEnd type="none" len="sm" w="sm"/>
          </a:ln>
        </p:spPr>
      </p:sp>
      <p:grpSp>
        <p:nvGrpSpPr>
          <p:cNvPr name="Group 3" id="3"/>
          <p:cNvGrpSpPr/>
          <p:nvPr/>
        </p:nvGrpSpPr>
        <p:grpSpPr>
          <a:xfrm rot="0">
            <a:off x="2337773" y="812759"/>
            <a:ext cx="13612454" cy="1828800"/>
            <a:chOff x="0" y="0"/>
            <a:chExt cx="18149939" cy="2438400"/>
          </a:xfrm>
        </p:grpSpPr>
        <p:sp>
          <p:nvSpPr>
            <p:cNvPr name="TextBox 4" id="4"/>
            <p:cNvSpPr txBox="true"/>
            <p:nvPr/>
          </p:nvSpPr>
          <p:spPr>
            <a:xfrm rot="0">
              <a:off x="0" y="-9525"/>
              <a:ext cx="18149939" cy="1431925"/>
            </a:xfrm>
            <a:prstGeom prst="rect">
              <a:avLst/>
            </a:prstGeom>
          </p:spPr>
          <p:txBody>
            <a:bodyPr anchor="t" rtlCol="false" tIns="0" lIns="0" bIns="0" rIns="0">
              <a:spAutoFit/>
            </a:bodyPr>
            <a:lstStyle/>
            <a:p>
              <a:pPr algn="ctr">
                <a:lnSpc>
                  <a:spcPts val="8400"/>
                </a:lnSpc>
              </a:pPr>
              <a:r>
                <a:rPr lang="en-US" sz="7000">
                  <a:solidFill>
                    <a:srgbClr val="000000"/>
                  </a:solidFill>
                  <a:latin typeface="HK Grotesk Medium"/>
                </a:rPr>
                <a:t>Prototype Overview</a:t>
              </a:r>
            </a:p>
          </p:txBody>
        </p:sp>
        <p:sp>
          <p:nvSpPr>
            <p:cNvPr name="TextBox 5" id="5"/>
            <p:cNvSpPr txBox="true"/>
            <p:nvPr/>
          </p:nvSpPr>
          <p:spPr>
            <a:xfrm rot="0">
              <a:off x="0" y="1717675"/>
              <a:ext cx="18149939" cy="720725"/>
            </a:xfrm>
            <a:prstGeom prst="rect">
              <a:avLst/>
            </a:prstGeom>
          </p:spPr>
          <p:txBody>
            <a:bodyPr anchor="t" rtlCol="false" tIns="0" lIns="0" bIns="0" rIns="0">
              <a:spAutoFit/>
            </a:bodyPr>
            <a:lstStyle/>
            <a:p>
              <a:pPr algn="ctr">
                <a:lnSpc>
                  <a:spcPts val="4200"/>
                </a:lnSpc>
              </a:pPr>
              <a:r>
                <a:rPr lang="en-US" sz="3500">
                  <a:solidFill>
                    <a:srgbClr val="8AAB28"/>
                  </a:solidFill>
                  <a:latin typeface="HK Grotesk Medium Bold"/>
                </a:rPr>
                <a:t>Limitations / Tradeoffs of Med-Fi Prototype</a:t>
              </a:r>
            </a:p>
          </p:txBody>
        </p:sp>
      </p:grpSp>
      <p:sp>
        <p:nvSpPr>
          <p:cNvPr name="TextBox 6" id="6"/>
          <p:cNvSpPr txBox="true"/>
          <p:nvPr/>
        </p:nvSpPr>
        <p:spPr>
          <a:xfrm rot="0">
            <a:off x="533908" y="3128764"/>
            <a:ext cx="17259300" cy="6410325"/>
          </a:xfrm>
          <a:prstGeom prst="rect">
            <a:avLst/>
          </a:prstGeom>
        </p:spPr>
        <p:txBody>
          <a:bodyPr anchor="t" rtlCol="false" tIns="0" lIns="0" bIns="0" rIns="0">
            <a:spAutoFit/>
          </a:bodyPr>
          <a:lstStyle/>
          <a:p>
            <a:pPr>
              <a:lnSpc>
                <a:spcPts val="3600"/>
              </a:lnSpc>
            </a:pPr>
          </a:p>
          <a:p>
            <a:pPr marL="647700" indent="-323850" lvl="1">
              <a:lnSpc>
                <a:spcPts val="3600"/>
              </a:lnSpc>
              <a:buFont typeface="Arial"/>
              <a:buChar char="•"/>
            </a:pPr>
            <a:r>
              <a:rPr lang="en-US" sz="3000">
                <a:solidFill>
                  <a:srgbClr val="000000"/>
                </a:solidFill>
                <a:latin typeface="HK Grotesk Light"/>
              </a:rPr>
              <a:t>Cannot implement serialized overlays - made the "Sort By" feature useless because sorting by "Most In Need" does not make it clear that the organization order changed</a:t>
            </a:r>
          </a:p>
          <a:p>
            <a:pPr marL="1295400" indent="-431800" lvl="2">
              <a:lnSpc>
                <a:spcPts val="3600"/>
              </a:lnSpc>
              <a:buFont typeface="Arial"/>
              <a:buChar char="⚬"/>
            </a:pPr>
            <a:r>
              <a:rPr lang="en-US" sz="3000">
                <a:solidFill>
                  <a:srgbClr val="000000"/>
                </a:solidFill>
                <a:latin typeface="HK Grotesk Light"/>
              </a:rPr>
              <a:t>Figma does not allow changing the background card of the overlay and closing it at the same time</a:t>
            </a:r>
          </a:p>
          <a:p>
            <a:pPr marL="647700" indent="-323850" lvl="1">
              <a:lnSpc>
                <a:spcPts val="3600"/>
              </a:lnSpc>
              <a:buFont typeface="Arial"/>
              <a:buChar char="•"/>
            </a:pPr>
            <a:r>
              <a:rPr lang="en-US" sz="3000">
                <a:solidFill>
                  <a:srgbClr val="000000"/>
                </a:solidFill>
                <a:latin typeface="HK Grotesk Light"/>
              </a:rPr>
              <a:t>No animations to really show growing Tree</a:t>
            </a:r>
          </a:p>
          <a:p>
            <a:pPr marL="647700" indent="-323850" lvl="1">
              <a:lnSpc>
                <a:spcPts val="3600"/>
              </a:lnSpc>
              <a:buFont typeface="Arial"/>
              <a:buChar char="•"/>
            </a:pPr>
            <a:r>
              <a:rPr lang="en-US" sz="3000">
                <a:solidFill>
                  <a:srgbClr val="000000"/>
                </a:solidFill>
                <a:latin typeface="HK Grotesk Light"/>
              </a:rPr>
              <a:t>Limited gestural navigation: </a:t>
            </a:r>
          </a:p>
          <a:p>
            <a:pPr marL="1295400" indent="-431800" lvl="2">
              <a:lnSpc>
                <a:spcPts val="3600"/>
              </a:lnSpc>
              <a:buFont typeface="Arial"/>
              <a:buChar char="⚬"/>
            </a:pPr>
            <a:r>
              <a:rPr lang="en-US" sz="3000">
                <a:solidFill>
                  <a:srgbClr val="000000"/>
                </a:solidFill>
                <a:latin typeface="HK Grotesk Light"/>
              </a:rPr>
              <a:t>For example, when the sorting overlay appears, we would want users to be able to close the overlay by tapping outside of it, but we can't do "Close Overlay" and navigate to a new screen in one interaction in Figma</a:t>
            </a:r>
          </a:p>
          <a:p>
            <a:pPr marL="647700" indent="-323850" lvl="1">
              <a:lnSpc>
                <a:spcPts val="3600"/>
              </a:lnSpc>
              <a:buFont typeface="Arial"/>
              <a:buChar char="•"/>
            </a:pPr>
            <a:r>
              <a:rPr lang="en-US" sz="3000">
                <a:solidFill>
                  <a:srgbClr val="000000"/>
                </a:solidFill>
                <a:latin typeface="HK Grotesk Light"/>
              </a:rPr>
              <a:t>Only included the screens necessary for the tasks to be completed</a:t>
            </a:r>
          </a:p>
          <a:p>
            <a:pPr marL="1295400" indent="-431800" lvl="2">
              <a:lnSpc>
                <a:spcPts val="3600"/>
              </a:lnSpc>
              <a:buFont typeface="Arial"/>
              <a:buChar char="⚬"/>
            </a:pPr>
            <a:r>
              <a:rPr lang="en-US" sz="3000">
                <a:solidFill>
                  <a:srgbClr val="000000"/>
                </a:solidFill>
                <a:latin typeface="HK Grotesk Light"/>
              </a:rPr>
              <a:t>Not all organizations are clickable, and the settings page is still not set up, because there are so many possible permutations of screens in Figma</a:t>
            </a:r>
          </a:p>
          <a:p>
            <a:pPr marL="1295400" indent="-431800" lvl="2">
              <a:lnSpc>
                <a:spcPts val="3600"/>
              </a:lnSpc>
              <a:buFont typeface="Arial"/>
              <a:buChar char="⚬"/>
            </a:pPr>
            <a:r>
              <a:rPr lang="en-US" sz="3000">
                <a:solidFill>
                  <a:srgbClr val="000000"/>
                </a:solidFill>
                <a:latin typeface="HK Grotesk Light"/>
              </a:rPr>
              <a:t>The only filter that "works" (is also hard-coded) is "Most in Need"</a:t>
            </a:r>
          </a:p>
          <a:p>
            <a:pPr algn="ctr">
              <a:lnSpc>
                <a:spcPts val="3600"/>
              </a:lnSpc>
              <a:spcBef>
                <a:spcPct val="0"/>
              </a:spcBef>
            </a:pPr>
            <a:r>
              <a:rPr lang="en-US" sz="3000">
                <a:solidFill>
                  <a:srgbClr val="000000"/>
                </a:solidFill>
                <a:latin typeface="HK Grotesk Light"/>
              </a:rPr>
              <a:t> </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rot="-10800000">
            <a:off x="1325304" y="9370886"/>
            <a:ext cx="15676506" cy="0"/>
          </a:xfrm>
          <a:prstGeom prst="line">
            <a:avLst/>
          </a:prstGeom>
          <a:ln cap="rnd" w="9525">
            <a:solidFill>
              <a:srgbClr val="000000">
                <a:alpha val="49804"/>
              </a:srgbClr>
            </a:solidFill>
            <a:prstDash val="solid"/>
            <a:headEnd type="none" len="sm" w="sm"/>
            <a:tailEnd type="none" len="sm" w="sm"/>
          </a:ln>
        </p:spPr>
      </p:sp>
      <p:grpSp>
        <p:nvGrpSpPr>
          <p:cNvPr name="Group 3" id="3"/>
          <p:cNvGrpSpPr/>
          <p:nvPr/>
        </p:nvGrpSpPr>
        <p:grpSpPr>
          <a:xfrm rot="0">
            <a:off x="2337773" y="812759"/>
            <a:ext cx="13612454" cy="1828800"/>
            <a:chOff x="0" y="0"/>
            <a:chExt cx="18149939" cy="2438400"/>
          </a:xfrm>
        </p:grpSpPr>
        <p:sp>
          <p:nvSpPr>
            <p:cNvPr name="TextBox 4" id="4"/>
            <p:cNvSpPr txBox="true"/>
            <p:nvPr/>
          </p:nvSpPr>
          <p:spPr>
            <a:xfrm rot="0">
              <a:off x="0" y="-9525"/>
              <a:ext cx="18149939" cy="1431925"/>
            </a:xfrm>
            <a:prstGeom prst="rect">
              <a:avLst/>
            </a:prstGeom>
          </p:spPr>
          <p:txBody>
            <a:bodyPr anchor="t" rtlCol="false" tIns="0" lIns="0" bIns="0" rIns="0">
              <a:spAutoFit/>
            </a:bodyPr>
            <a:lstStyle/>
            <a:p>
              <a:pPr algn="ctr">
                <a:lnSpc>
                  <a:spcPts val="8400"/>
                </a:lnSpc>
              </a:pPr>
              <a:r>
                <a:rPr lang="en-US" sz="7000">
                  <a:solidFill>
                    <a:srgbClr val="000000"/>
                  </a:solidFill>
                  <a:latin typeface="HK Grotesk Medium"/>
                </a:rPr>
                <a:t>Prototype Overview</a:t>
              </a:r>
            </a:p>
          </p:txBody>
        </p:sp>
        <p:sp>
          <p:nvSpPr>
            <p:cNvPr name="TextBox 5" id="5"/>
            <p:cNvSpPr txBox="true"/>
            <p:nvPr/>
          </p:nvSpPr>
          <p:spPr>
            <a:xfrm rot="0">
              <a:off x="0" y="1717675"/>
              <a:ext cx="18149939" cy="720725"/>
            </a:xfrm>
            <a:prstGeom prst="rect">
              <a:avLst/>
            </a:prstGeom>
          </p:spPr>
          <p:txBody>
            <a:bodyPr anchor="t" rtlCol="false" tIns="0" lIns="0" bIns="0" rIns="0">
              <a:spAutoFit/>
            </a:bodyPr>
            <a:lstStyle/>
            <a:p>
              <a:pPr algn="ctr">
                <a:lnSpc>
                  <a:spcPts val="4200"/>
                </a:lnSpc>
              </a:pPr>
              <a:r>
                <a:rPr lang="en-US" sz="3500">
                  <a:solidFill>
                    <a:srgbClr val="8AAB28"/>
                  </a:solidFill>
                  <a:latin typeface="HK Grotesk Medium Bold"/>
                </a:rPr>
                <a:t>Wizard of Oz Techniques / Hard-Coded Features </a:t>
              </a:r>
            </a:p>
          </p:txBody>
        </p:sp>
      </p:grpSp>
      <p:sp>
        <p:nvSpPr>
          <p:cNvPr name="TextBox 6" id="6"/>
          <p:cNvSpPr txBox="true"/>
          <p:nvPr/>
        </p:nvSpPr>
        <p:spPr>
          <a:xfrm rot="0">
            <a:off x="1323706" y="7160784"/>
            <a:ext cx="16968257" cy="1819910"/>
          </a:xfrm>
          <a:prstGeom prst="rect">
            <a:avLst/>
          </a:prstGeom>
        </p:spPr>
        <p:txBody>
          <a:bodyPr anchor="t" rtlCol="false" tIns="0" lIns="0" bIns="0" rIns="0">
            <a:spAutoFit/>
          </a:bodyPr>
          <a:lstStyle/>
          <a:p>
            <a:pPr>
              <a:lnSpc>
                <a:spcPts val="3640"/>
              </a:lnSpc>
            </a:pPr>
          </a:p>
          <a:p>
            <a:pPr marL="561344" indent="-280672" lvl="1">
              <a:lnSpc>
                <a:spcPts val="3640"/>
              </a:lnSpc>
              <a:buFont typeface="Arial"/>
              <a:buChar char="•"/>
            </a:pPr>
            <a:r>
              <a:rPr lang="en-US" sz="2600">
                <a:solidFill>
                  <a:srgbClr val="000000"/>
                </a:solidFill>
                <a:latin typeface="HK Grotesk Light"/>
              </a:rPr>
              <a:t>We a</a:t>
            </a:r>
            <a:r>
              <a:rPr lang="en-US" sz="2600">
                <a:solidFill>
                  <a:srgbClr val="000000"/>
                </a:solidFill>
                <a:latin typeface="HK Grotesk Light"/>
              </a:rPr>
              <a:t>ssume that user account and payment information is already inputted and saved when donating because we don't want users putting sensitive information into a Figma prototype</a:t>
            </a:r>
          </a:p>
          <a:p>
            <a:pPr marL="561344" indent="-280672" lvl="1">
              <a:lnSpc>
                <a:spcPts val="3640"/>
              </a:lnSpc>
              <a:buFont typeface="Arial"/>
              <a:buChar char="•"/>
            </a:pPr>
            <a:r>
              <a:rPr lang="en-US" sz="2600">
                <a:solidFill>
                  <a:srgbClr val="000000"/>
                </a:solidFill>
                <a:latin typeface="HK Grotesk Light"/>
              </a:rPr>
              <a:t>We fake the sorting by "Most in Need" function because the actual calculation would be data-intensive</a:t>
            </a:r>
          </a:p>
        </p:txBody>
      </p:sp>
      <p:sp>
        <p:nvSpPr>
          <p:cNvPr name="TextBox 7" id="7"/>
          <p:cNvSpPr txBox="true"/>
          <p:nvPr/>
        </p:nvSpPr>
        <p:spPr>
          <a:xfrm rot="0">
            <a:off x="1032663" y="2670134"/>
            <a:ext cx="4281488" cy="580390"/>
          </a:xfrm>
          <a:prstGeom prst="rect">
            <a:avLst/>
          </a:prstGeom>
        </p:spPr>
        <p:txBody>
          <a:bodyPr anchor="t" rtlCol="false" tIns="0" lIns="0" bIns="0" rIns="0">
            <a:spAutoFit/>
          </a:bodyPr>
          <a:lstStyle/>
          <a:p>
            <a:pPr>
              <a:lnSpc>
                <a:spcPts val="4759"/>
              </a:lnSpc>
            </a:pPr>
            <a:r>
              <a:rPr lang="en-US" sz="3399">
                <a:solidFill>
                  <a:srgbClr val="000000"/>
                </a:solidFill>
                <a:latin typeface="HK Grotesk Medium"/>
              </a:rPr>
              <a:t>Hard-Coded Features:</a:t>
            </a:r>
          </a:p>
        </p:txBody>
      </p:sp>
      <p:sp>
        <p:nvSpPr>
          <p:cNvPr name="TextBox 8" id="8"/>
          <p:cNvSpPr txBox="true"/>
          <p:nvPr/>
        </p:nvSpPr>
        <p:spPr>
          <a:xfrm rot="0">
            <a:off x="1032663" y="6989651"/>
            <a:ext cx="2626072" cy="580390"/>
          </a:xfrm>
          <a:prstGeom prst="rect">
            <a:avLst/>
          </a:prstGeom>
        </p:spPr>
        <p:txBody>
          <a:bodyPr anchor="t" rtlCol="false" tIns="0" lIns="0" bIns="0" rIns="0">
            <a:spAutoFit/>
          </a:bodyPr>
          <a:lstStyle/>
          <a:p>
            <a:pPr>
              <a:lnSpc>
                <a:spcPts val="4759"/>
              </a:lnSpc>
            </a:pPr>
            <a:r>
              <a:rPr lang="en-US" sz="3399">
                <a:solidFill>
                  <a:srgbClr val="000000"/>
                </a:solidFill>
                <a:latin typeface="HK Grotesk Medium"/>
              </a:rPr>
              <a:t>Wizard of Oz:</a:t>
            </a:r>
          </a:p>
        </p:txBody>
      </p:sp>
      <p:sp>
        <p:nvSpPr>
          <p:cNvPr name="TextBox 9" id="9"/>
          <p:cNvSpPr txBox="true"/>
          <p:nvPr/>
        </p:nvSpPr>
        <p:spPr>
          <a:xfrm rot="0">
            <a:off x="1325304" y="3293110"/>
            <a:ext cx="16968257" cy="3424555"/>
          </a:xfrm>
          <a:prstGeom prst="rect">
            <a:avLst/>
          </a:prstGeom>
        </p:spPr>
        <p:txBody>
          <a:bodyPr anchor="t" rtlCol="false" tIns="0" lIns="0" bIns="0" rIns="0">
            <a:spAutoFit/>
          </a:bodyPr>
          <a:lstStyle/>
          <a:p>
            <a:pPr marL="561339" indent="-280669" lvl="1">
              <a:lnSpc>
                <a:spcPts val="3379"/>
              </a:lnSpc>
              <a:buFont typeface="Arial"/>
              <a:buChar char="•"/>
            </a:pPr>
            <a:r>
              <a:rPr lang="en-US" sz="2599">
                <a:solidFill>
                  <a:srgbClr val="000000"/>
                </a:solidFill>
                <a:latin typeface="HK Grotesk Light"/>
              </a:rPr>
              <a:t>All interactions are fairly hard-coded, because otherwise the number of permutations needed would be extremely time-consuming</a:t>
            </a:r>
          </a:p>
          <a:p>
            <a:pPr marL="561339" indent="-280669" lvl="1">
              <a:lnSpc>
                <a:spcPts val="3379"/>
              </a:lnSpc>
              <a:buFont typeface="Arial"/>
              <a:buChar char="•"/>
            </a:pPr>
            <a:r>
              <a:rPr lang="en-US" sz="2599">
                <a:solidFill>
                  <a:srgbClr val="000000"/>
                </a:solidFill>
                <a:latin typeface="HK Grotesk Light"/>
              </a:rPr>
              <a:t>Causes and organizations listed to donate to</a:t>
            </a:r>
          </a:p>
          <a:p>
            <a:pPr marL="1122678" indent="-374226" lvl="2">
              <a:lnSpc>
                <a:spcPts val="3379"/>
              </a:lnSpc>
              <a:spcBef>
                <a:spcPct val="0"/>
              </a:spcBef>
              <a:buFont typeface="Arial"/>
              <a:buChar char="⚬"/>
            </a:pPr>
            <a:r>
              <a:rPr lang="en-US" sz="2599">
                <a:solidFill>
                  <a:srgbClr val="000000"/>
                </a:solidFill>
                <a:latin typeface="HK Grotesk Light"/>
              </a:rPr>
              <a:t>We would need a database of organizations and causes</a:t>
            </a:r>
            <a:r>
              <a:rPr lang="en-US" sz="2599">
                <a:solidFill>
                  <a:srgbClr val="000000"/>
                </a:solidFill>
                <a:latin typeface="HK Grotesk Light"/>
              </a:rPr>
              <a:t> to donate to</a:t>
            </a:r>
          </a:p>
          <a:p>
            <a:pPr marL="561339" indent="-280669" lvl="1">
              <a:lnSpc>
                <a:spcPts val="3379"/>
              </a:lnSpc>
              <a:buFont typeface="Arial"/>
              <a:buChar char="•"/>
            </a:pPr>
            <a:r>
              <a:rPr lang="en-US" sz="2599">
                <a:solidFill>
                  <a:srgbClr val="000000"/>
                </a:solidFill>
                <a:latin typeface="HK Grotesk Light"/>
              </a:rPr>
              <a:t>T</a:t>
            </a:r>
            <a:r>
              <a:rPr lang="en-US" sz="2599">
                <a:solidFill>
                  <a:srgbClr val="000000"/>
                </a:solidFill>
                <a:latin typeface="HK Grotesk Light"/>
              </a:rPr>
              <a:t>ree growth </a:t>
            </a:r>
          </a:p>
          <a:p>
            <a:pPr marL="561339" indent="-280669" lvl="1">
              <a:lnSpc>
                <a:spcPts val="3379"/>
              </a:lnSpc>
              <a:buFont typeface="Arial"/>
              <a:buChar char="•"/>
            </a:pPr>
            <a:r>
              <a:rPr lang="en-US" sz="2599">
                <a:solidFill>
                  <a:srgbClr val="000000"/>
                </a:solidFill>
                <a:latin typeface="HK Grotesk Light"/>
              </a:rPr>
              <a:t>Badges and Pie Chart representing user's donations</a:t>
            </a:r>
          </a:p>
          <a:p>
            <a:pPr marL="561339" indent="-280669" lvl="1">
              <a:lnSpc>
                <a:spcPts val="3379"/>
              </a:lnSpc>
              <a:buFont typeface="Arial"/>
              <a:buChar char="•"/>
            </a:pPr>
            <a:r>
              <a:rPr lang="en-US" sz="2599">
                <a:solidFill>
                  <a:srgbClr val="000000"/>
                </a:solidFill>
                <a:latin typeface="HK Grotesk Light"/>
              </a:rPr>
              <a:t>Tax forms </a:t>
            </a:r>
          </a:p>
          <a:p>
            <a:pPr marL="561339" indent="-280669" lvl="1">
              <a:lnSpc>
                <a:spcPts val="3379"/>
              </a:lnSpc>
              <a:buFont typeface="Arial"/>
              <a:buChar char="•"/>
            </a:pPr>
            <a:r>
              <a:rPr lang="en-US" sz="2599">
                <a:solidFill>
                  <a:srgbClr val="000000"/>
                </a:solidFill>
                <a:latin typeface="HK Grotesk Light"/>
              </a:rPr>
              <a:t>Sorting features do not actually perform calculations and instead are hard-coded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454984" y="4452385"/>
            <a:ext cx="7137144" cy="5834615"/>
          </a:xfrm>
          <a:prstGeom prst="rect">
            <a:avLst/>
          </a:prstGeom>
        </p:spPr>
      </p:pic>
      <p:grpSp>
        <p:nvGrpSpPr>
          <p:cNvPr name="Group 3" id="3"/>
          <p:cNvGrpSpPr/>
          <p:nvPr/>
        </p:nvGrpSpPr>
        <p:grpSpPr>
          <a:xfrm rot="0">
            <a:off x="1028700" y="3639860"/>
            <a:ext cx="9907847" cy="2506661"/>
            <a:chOff x="0" y="0"/>
            <a:chExt cx="13210462" cy="3342214"/>
          </a:xfrm>
        </p:grpSpPr>
        <p:sp>
          <p:nvSpPr>
            <p:cNvPr name="TextBox 4" id="4"/>
            <p:cNvSpPr txBox="true"/>
            <p:nvPr/>
          </p:nvSpPr>
          <p:spPr>
            <a:xfrm rot="0">
              <a:off x="0" y="-9525"/>
              <a:ext cx="13210462" cy="2041525"/>
            </a:xfrm>
            <a:prstGeom prst="rect">
              <a:avLst/>
            </a:prstGeom>
          </p:spPr>
          <p:txBody>
            <a:bodyPr anchor="t" rtlCol="false" tIns="0" lIns="0" bIns="0" rIns="0">
              <a:spAutoFit/>
            </a:bodyPr>
            <a:lstStyle/>
            <a:p>
              <a:pPr>
                <a:lnSpc>
                  <a:spcPts val="12000"/>
                </a:lnSpc>
              </a:pPr>
              <a:r>
                <a:rPr lang="en-US" sz="10000">
                  <a:solidFill>
                    <a:srgbClr val="000000"/>
                  </a:solidFill>
                  <a:latin typeface="HK Grotesk Medium"/>
                </a:rPr>
                <a:t>Value Prop</a:t>
              </a:r>
            </a:p>
          </p:txBody>
        </p:sp>
        <p:sp>
          <p:nvSpPr>
            <p:cNvPr name="TextBox 5" id="5"/>
            <p:cNvSpPr txBox="true"/>
            <p:nvPr/>
          </p:nvSpPr>
          <p:spPr>
            <a:xfrm rot="0">
              <a:off x="0" y="2621489"/>
              <a:ext cx="13210462" cy="720725"/>
            </a:xfrm>
            <a:prstGeom prst="rect">
              <a:avLst/>
            </a:prstGeom>
          </p:spPr>
          <p:txBody>
            <a:bodyPr anchor="t" rtlCol="false" tIns="0" lIns="0" bIns="0" rIns="0">
              <a:spAutoFit/>
            </a:bodyPr>
            <a:lstStyle/>
            <a:p>
              <a:pPr>
                <a:lnSpc>
                  <a:spcPts val="4200"/>
                </a:lnSpc>
              </a:pPr>
              <a:r>
                <a:rPr lang="en-US" sz="3500">
                  <a:solidFill>
                    <a:srgbClr val="8AAB28"/>
                  </a:solidFill>
                  <a:latin typeface="HK Grotesk Medium Bold"/>
                </a:rPr>
                <a:t>Make your donations go further.</a:t>
              </a:r>
              <a:r>
                <a:rPr lang="en-US" sz="3500">
                  <a:solidFill>
                    <a:srgbClr val="8AAB28"/>
                  </a:solidFill>
                  <a:latin typeface="Arimo Bold"/>
                </a:rPr>
                <a:t> </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rot="-5400000">
            <a:off x="2558242" y="5083501"/>
            <a:ext cx="10287000" cy="0"/>
          </a:xfrm>
          <a:prstGeom prst="line">
            <a:avLst/>
          </a:prstGeom>
          <a:ln cap="rnd" w="9525">
            <a:solidFill>
              <a:srgbClr val="000000">
                <a:alpha val="49804"/>
              </a:srgbClr>
            </a:solidFill>
            <a:prstDash val="solid"/>
            <a:headEnd type="none" len="sm" w="sm"/>
            <a:tailEnd type="none" len="sm" w="sm"/>
          </a:ln>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636354"/>
            <a:ext cx="5563425" cy="5990228"/>
          </a:xfrm>
          <a:prstGeom prst="rect">
            <a:avLst/>
          </a:prstGeom>
        </p:spPr>
      </p:pic>
      <p:grpSp>
        <p:nvGrpSpPr>
          <p:cNvPr name="Group 4" id="4"/>
          <p:cNvGrpSpPr/>
          <p:nvPr/>
        </p:nvGrpSpPr>
        <p:grpSpPr>
          <a:xfrm rot="0">
            <a:off x="8691446" y="1636354"/>
            <a:ext cx="8567854" cy="5043061"/>
            <a:chOff x="0" y="0"/>
            <a:chExt cx="11423806" cy="6724081"/>
          </a:xfrm>
        </p:grpSpPr>
        <p:sp>
          <p:nvSpPr>
            <p:cNvPr name="TextBox 5" id="5"/>
            <p:cNvSpPr txBox="true"/>
            <p:nvPr/>
          </p:nvSpPr>
          <p:spPr>
            <a:xfrm rot="0">
              <a:off x="0" y="-9525"/>
              <a:ext cx="11423806" cy="2041525"/>
            </a:xfrm>
            <a:prstGeom prst="rect">
              <a:avLst/>
            </a:prstGeom>
          </p:spPr>
          <p:txBody>
            <a:bodyPr anchor="t" rtlCol="false" tIns="0" lIns="0" bIns="0" rIns="0">
              <a:spAutoFit/>
            </a:bodyPr>
            <a:lstStyle/>
            <a:p>
              <a:pPr>
                <a:lnSpc>
                  <a:spcPts val="12000"/>
                </a:lnSpc>
              </a:pPr>
              <a:r>
                <a:rPr lang="en-US" sz="10000">
                  <a:solidFill>
                    <a:srgbClr val="000000"/>
                  </a:solidFill>
                  <a:latin typeface="HK Grotesk Medium"/>
                </a:rPr>
                <a:t>Problem</a:t>
              </a:r>
            </a:p>
          </p:txBody>
        </p:sp>
        <p:sp>
          <p:nvSpPr>
            <p:cNvPr name="TextBox 6" id="6"/>
            <p:cNvSpPr txBox="true"/>
            <p:nvPr/>
          </p:nvSpPr>
          <p:spPr>
            <a:xfrm rot="0">
              <a:off x="0" y="2460056"/>
              <a:ext cx="11423806" cy="4264025"/>
            </a:xfrm>
            <a:prstGeom prst="rect">
              <a:avLst/>
            </a:prstGeom>
          </p:spPr>
          <p:txBody>
            <a:bodyPr anchor="t" rtlCol="false" tIns="0" lIns="0" bIns="0" rIns="0">
              <a:spAutoFit/>
            </a:bodyPr>
            <a:lstStyle/>
            <a:p>
              <a:pPr>
                <a:lnSpc>
                  <a:spcPts val="4200"/>
                </a:lnSpc>
              </a:pPr>
              <a:r>
                <a:rPr lang="en-US" sz="3500">
                  <a:solidFill>
                    <a:srgbClr val="8AAB28"/>
                  </a:solidFill>
                  <a:latin typeface="HK Grotesk Medium Bold"/>
                </a:rPr>
                <a:t>From finding where to donate, to which charities are most in need, and</a:t>
              </a:r>
            </a:p>
            <a:p>
              <a:pPr>
                <a:lnSpc>
                  <a:spcPts val="4200"/>
                </a:lnSpc>
              </a:pPr>
              <a:r>
                <a:rPr lang="en-US" sz="3500">
                  <a:solidFill>
                    <a:srgbClr val="8AAB28"/>
                  </a:solidFill>
                  <a:latin typeface="Arimo Bold"/>
                </a:rPr>
                <a:t>then keeping track of these donations until tax season rolls around, giving</a:t>
              </a:r>
            </a:p>
            <a:p>
              <a:pPr>
                <a:lnSpc>
                  <a:spcPts val="4200"/>
                </a:lnSpc>
              </a:pPr>
              <a:r>
                <a:rPr lang="en-US" sz="3500">
                  <a:solidFill>
                    <a:srgbClr val="8AAB28"/>
                  </a:solidFill>
                  <a:latin typeface="Arimo Bold"/>
                </a:rPr>
                <a:t>is filled with pitfalls for the average donor.</a:t>
              </a:r>
            </a:p>
            <a:p>
              <a:pPr>
                <a:lnSpc>
                  <a:spcPts val="4200"/>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TextBox 2" id="2"/>
          <p:cNvSpPr txBox="true"/>
          <p:nvPr/>
        </p:nvSpPr>
        <p:spPr>
          <a:xfrm rot="0">
            <a:off x="1530707" y="1523753"/>
            <a:ext cx="11111631" cy="1533525"/>
          </a:xfrm>
          <a:prstGeom prst="rect">
            <a:avLst/>
          </a:prstGeom>
        </p:spPr>
        <p:txBody>
          <a:bodyPr anchor="t" rtlCol="false" tIns="0" lIns="0" bIns="0" rIns="0">
            <a:spAutoFit/>
          </a:bodyPr>
          <a:lstStyle/>
          <a:p>
            <a:pPr>
              <a:lnSpc>
                <a:spcPts val="12000"/>
              </a:lnSpc>
            </a:pPr>
            <a:r>
              <a:rPr lang="en-US" sz="10000">
                <a:solidFill>
                  <a:srgbClr val="000000"/>
                </a:solidFill>
                <a:latin typeface="HK Grotesk Medium"/>
              </a:rPr>
              <a:t>Solution Overview</a:t>
            </a:r>
          </a:p>
        </p:txBody>
      </p:sp>
      <p:sp>
        <p:nvSpPr>
          <p:cNvPr name="TextBox 3" id="3"/>
          <p:cNvSpPr txBox="true"/>
          <p:nvPr/>
        </p:nvSpPr>
        <p:spPr>
          <a:xfrm rot="0">
            <a:off x="1530707" y="5398984"/>
            <a:ext cx="4114956" cy="923925"/>
          </a:xfrm>
          <a:prstGeom prst="rect">
            <a:avLst/>
          </a:prstGeom>
        </p:spPr>
        <p:txBody>
          <a:bodyPr anchor="t" rtlCol="false" tIns="0" lIns="0" bIns="0" rIns="0">
            <a:spAutoFit/>
          </a:bodyPr>
          <a:lstStyle/>
          <a:p>
            <a:pPr>
              <a:lnSpc>
                <a:spcPts val="3600"/>
              </a:lnSpc>
            </a:pPr>
            <a:r>
              <a:rPr lang="en-US" sz="3000">
                <a:solidFill>
                  <a:srgbClr val="8AAB28"/>
                </a:solidFill>
                <a:latin typeface="HK Grotesk Medium Bold"/>
              </a:rPr>
              <a:t>Identify high-impact organizations</a:t>
            </a:r>
          </a:p>
        </p:txBody>
      </p:sp>
      <p:sp>
        <p:nvSpPr>
          <p:cNvPr name="TextBox 4" id="4"/>
          <p:cNvSpPr txBox="true"/>
          <p:nvPr/>
        </p:nvSpPr>
        <p:spPr>
          <a:xfrm rot="0">
            <a:off x="7086522" y="5398984"/>
            <a:ext cx="4114956" cy="1838325"/>
          </a:xfrm>
          <a:prstGeom prst="rect">
            <a:avLst/>
          </a:prstGeom>
        </p:spPr>
        <p:txBody>
          <a:bodyPr anchor="t" rtlCol="false" tIns="0" lIns="0" bIns="0" rIns="0">
            <a:spAutoFit/>
          </a:bodyPr>
          <a:lstStyle/>
          <a:p>
            <a:pPr>
              <a:lnSpc>
                <a:spcPts val="3600"/>
              </a:lnSpc>
            </a:pPr>
            <a:r>
              <a:rPr lang="en-US" sz="3000">
                <a:solidFill>
                  <a:srgbClr val="8AAB28"/>
                </a:solidFill>
                <a:latin typeface="HK Grotesk Medium Bold"/>
              </a:rPr>
              <a:t>Allow users to look at and donate to charities based on the cause they care about </a:t>
            </a:r>
          </a:p>
        </p:txBody>
      </p:sp>
      <p:sp>
        <p:nvSpPr>
          <p:cNvPr name="TextBox 5" id="5"/>
          <p:cNvSpPr txBox="true"/>
          <p:nvPr/>
        </p:nvSpPr>
        <p:spPr>
          <a:xfrm rot="0">
            <a:off x="12642338" y="5398984"/>
            <a:ext cx="4114956" cy="1838325"/>
          </a:xfrm>
          <a:prstGeom prst="rect">
            <a:avLst/>
          </a:prstGeom>
        </p:spPr>
        <p:txBody>
          <a:bodyPr anchor="t" rtlCol="false" tIns="0" lIns="0" bIns="0" rIns="0">
            <a:spAutoFit/>
          </a:bodyPr>
          <a:lstStyle/>
          <a:p>
            <a:pPr>
              <a:lnSpc>
                <a:spcPts val="3600"/>
              </a:lnSpc>
            </a:pPr>
            <a:r>
              <a:rPr lang="en-US" sz="3000">
                <a:solidFill>
                  <a:srgbClr val="8AAB28"/>
                </a:solidFill>
                <a:latin typeface="HK Grotesk Medium Bold"/>
              </a:rPr>
              <a:t> Identify donation patterns and access  financial statements and forms long-term</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30707" y="4077739"/>
            <a:ext cx="543337" cy="713211"/>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642338" y="4221313"/>
            <a:ext cx="803334" cy="569637"/>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086522" y="4148480"/>
            <a:ext cx="624949" cy="642471"/>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761149" y="2695770"/>
            <a:ext cx="623305" cy="618666"/>
            <a:chOff x="0" y="0"/>
            <a:chExt cx="831074" cy="824888"/>
          </a:xfrm>
        </p:grpSpPr>
        <p:grpSp>
          <p:nvGrpSpPr>
            <p:cNvPr name="Group 3" id="3"/>
            <p:cNvGrpSpPr/>
            <p:nvPr/>
          </p:nvGrpSpPr>
          <p:grpSpPr>
            <a:xfrm rot="0">
              <a:off x="0" y="0"/>
              <a:ext cx="831074" cy="824888"/>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AAB28"/>
              </a:solidFill>
            </p:spPr>
          </p:sp>
        </p:grpSp>
        <p:sp>
          <p:nvSpPr>
            <p:cNvPr name="TextBox 5" id="5"/>
            <p:cNvSpPr txBox="true"/>
            <p:nvPr/>
          </p:nvSpPr>
          <p:spPr>
            <a:xfrm rot="0">
              <a:off x="249924" y="141072"/>
              <a:ext cx="331226" cy="542744"/>
            </a:xfrm>
            <a:prstGeom prst="rect">
              <a:avLst/>
            </a:prstGeom>
          </p:spPr>
          <p:txBody>
            <a:bodyPr anchor="t" rtlCol="false" tIns="0" lIns="0" bIns="0" rIns="0">
              <a:spAutoFit/>
            </a:bodyPr>
            <a:lstStyle/>
            <a:p>
              <a:pPr algn="ctr">
                <a:lnSpc>
                  <a:spcPts val="3241"/>
                </a:lnSpc>
              </a:pPr>
              <a:r>
                <a:rPr lang="en-US" sz="2701">
                  <a:solidFill>
                    <a:srgbClr val="FAFAFA"/>
                  </a:solidFill>
                  <a:latin typeface="HK Grotesk Medium Bold"/>
                </a:rPr>
                <a:t>1</a:t>
              </a:r>
            </a:p>
          </p:txBody>
        </p:sp>
      </p:grpSp>
      <p:grpSp>
        <p:nvGrpSpPr>
          <p:cNvPr name="Group 6" id="6"/>
          <p:cNvGrpSpPr/>
          <p:nvPr/>
        </p:nvGrpSpPr>
        <p:grpSpPr>
          <a:xfrm rot="0">
            <a:off x="761149" y="5179835"/>
            <a:ext cx="623305" cy="618666"/>
            <a:chOff x="0" y="0"/>
            <a:chExt cx="831074" cy="824888"/>
          </a:xfrm>
        </p:grpSpPr>
        <p:grpSp>
          <p:nvGrpSpPr>
            <p:cNvPr name="Group 7" id="7"/>
            <p:cNvGrpSpPr/>
            <p:nvPr/>
          </p:nvGrpSpPr>
          <p:grpSpPr>
            <a:xfrm rot="0">
              <a:off x="0" y="0"/>
              <a:ext cx="831074" cy="824888"/>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AAB28"/>
              </a:solidFill>
            </p:spPr>
          </p:sp>
        </p:grpSp>
        <p:sp>
          <p:nvSpPr>
            <p:cNvPr name="TextBox 9" id="9"/>
            <p:cNvSpPr txBox="true"/>
            <p:nvPr/>
          </p:nvSpPr>
          <p:spPr>
            <a:xfrm rot="0">
              <a:off x="249924" y="141072"/>
              <a:ext cx="331226" cy="542744"/>
            </a:xfrm>
            <a:prstGeom prst="rect">
              <a:avLst/>
            </a:prstGeom>
          </p:spPr>
          <p:txBody>
            <a:bodyPr anchor="t" rtlCol="false" tIns="0" lIns="0" bIns="0" rIns="0">
              <a:spAutoFit/>
            </a:bodyPr>
            <a:lstStyle/>
            <a:p>
              <a:pPr algn="ctr">
                <a:lnSpc>
                  <a:spcPts val="3241"/>
                </a:lnSpc>
              </a:pPr>
              <a:r>
                <a:rPr lang="en-US" sz="2701">
                  <a:solidFill>
                    <a:srgbClr val="FAFAFA"/>
                  </a:solidFill>
                  <a:latin typeface="HK Grotesk Medium Bold"/>
                </a:rPr>
                <a:t>2</a:t>
              </a:r>
            </a:p>
          </p:txBody>
        </p:sp>
      </p:grpSp>
      <p:grpSp>
        <p:nvGrpSpPr>
          <p:cNvPr name="Group 10" id="10"/>
          <p:cNvGrpSpPr/>
          <p:nvPr/>
        </p:nvGrpSpPr>
        <p:grpSpPr>
          <a:xfrm rot="0">
            <a:off x="1939593" y="2695770"/>
            <a:ext cx="3471786" cy="1485197"/>
            <a:chOff x="0" y="0"/>
            <a:chExt cx="4629048" cy="1980262"/>
          </a:xfrm>
        </p:grpSpPr>
        <p:sp>
          <p:nvSpPr>
            <p:cNvPr name="TextBox 11" id="11"/>
            <p:cNvSpPr txBox="true"/>
            <p:nvPr/>
          </p:nvSpPr>
          <p:spPr>
            <a:xfrm rot="0">
              <a:off x="0" y="655132"/>
              <a:ext cx="4629048" cy="1325130"/>
            </a:xfrm>
            <a:prstGeom prst="rect">
              <a:avLst/>
            </a:prstGeom>
          </p:spPr>
          <p:txBody>
            <a:bodyPr anchor="t" rtlCol="false" tIns="0" lIns="0" bIns="0" rIns="0">
              <a:spAutoFit/>
            </a:bodyPr>
            <a:lstStyle/>
            <a:p>
              <a:pPr>
                <a:lnSpc>
                  <a:spcPts val="2659"/>
                </a:lnSpc>
              </a:pPr>
              <a:r>
                <a:rPr lang="en-US" sz="2045">
                  <a:solidFill>
                    <a:srgbClr val="000000"/>
                  </a:solidFill>
                  <a:latin typeface="HK Grotesk Medium"/>
                </a:rPr>
                <a:t>We value financial equity, wealth redistribution, and sharing knowledge for all.  </a:t>
              </a:r>
            </a:p>
          </p:txBody>
        </p:sp>
        <p:sp>
          <p:nvSpPr>
            <p:cNvPr name="TextBox 12" id="12"/>
            <p:cNvSpPr txBox="true"/>
            <p:nvPr/>
          </p:nvSpPr>
          <p:spPr>
            <a:xfrm rot="0">
              <a:off x="0" y="0"/>
              <a:ext cx="4629048" cy="498874"/>
            </a:xfrm>
            <a:prstGeom prst="rect">
              <a:avLst/>
            </a:prstGeom>
          </p:spPr>
          <p:txBody>
            <a:bodyPr anchor="t" rtlCol="false" tIns="0" lIns="0" bIns="0" rIns="0">
              <a:spAutoFit/>
            </a:bodyPr>
            <a:lstStyle/>
            <a:p>
              <a:pPr>
                <a:lnSpc>
                  <a:spcPts val="2946"/>
                </a:lnSpc>
              </a:pPr>
              <a:r>
                <a:rPr lang="en-US" sz="2455">
                  <a:solidFill>
                    <a:srgbClr val="8AAB28"/>
                  </a:solidFill>
                  <a:latin typeface="HK Grotesk Medium Bold"/>
                </a:rPr>
                <a:t>Equity</a:t>
              </a:r>
            </a:p>
          </p:txBody>
        </p:sp>
      </p:grpSp>
      <p:sp>
        <p:nvSpPr>
          <p:cNvPr name="TextBox 13" id="13"/>
          <p:cNvSpPr txBox="true"/>
          <p:nvPr/>
        </p:nvSpPr>
        <p:spPr>
          <a:xfrm rot="0">
            <a:off x="761149" y="244731"/>
            <a:ext cx="8833644" cy="1066800"/>
          </a:xfrm>
          <a:prstGeom prst="rect">
            <a:avLst/>
          </a:prstGeom>
        </p:spPr>
        <p:txBody>
          <a:bodyPr anchor="t" rtlCol="false" tIns="0" lIns="0" bIns="0" rIns="0">
            <a:spAutoFit/>
          </a:bodyPr>
          <a:lstStyle/>
          <a:p>
            <a:pPr>
              <a:lnSpc>
                <a:spcPts val="8400"/>
              </a:lnSpc>
            </a:pPr>
            <a:r>
              <a:rPr lang="en-US" sz="7000">
                <a:solidFill>
                  <a:srgbClr val="000000"/>
                </a:solidFill>
                <a:latin typeface="HK Grotesk Medium"/>
              </a:rPr>
              <a:t>Values Encoded</a:t>
            </a:r>
          </a:p>
        </p:txBody>
      </p:sp>
      <p:grpSp>
        <p:nvGrpSpPr>
          <p:cNvPr name="Group 14" id="14"/>
          <p:cNvGrpSpPr/>
          <p:nvPr/>
        </p:nvGrpSpPr>
        <p:grpSpPr>
          <a:xfrm rot="0">
            <a:off x="1939593" y="5179835"/>
            <a:ext cx="3238378" cy="2155559"/>
            <a:chOff x="0" y="0"/>
            <a:chExt cx="4317837" cy="2874079"/>
          </a:xfrm>
        </p:grpSpPr>
        <p:sp>
          <p:nvSpPr>
            <p:cNvPr name="TextBox 15" id="15"/>
            <p:cNvSpPr txBox="true"/>
            <p:nvPr/>
          </p:nvSpPr>
          <p:spPr>
            <a:xfrm rot="0">
              <a:off x="0" y="655132"/>
              <a:ext cx="4317837" cy="2218946"/>
            </a:xfrm>
            <a:prstGeom prst="rect">
              <a:avLst/>
            </a:prstGeom>
          </p:spPr>
          <p:txBody>
            <a:bodyPr anchor="t" rtlCol="false" tIns="0" lIns="0" bIns="0" rIns="0">
              <a:spAutoFit/>
            </a:bodyPr>
            <a:lstStyle/>
            <a:p>
              <a:pPr>
                <a:lnSpc>
                  <a:spcPts val="2659"/>
                </a:lnSpc>
              </a:pPr>
              <a:r>
                <a:rPr lang="en-US" sz="2045">
                  <a:solidFill>
                    <a:srgbClr val="000000"/>
                  </a:solidFill>
                  <a:latin typeface="HK Grotesk Medium"/>
                </a:rPr>
                <a:t>We want to minimize the complexity of donating by suggesting charities that are in need/effectively using donations.</a:t>
              </a:r>
            </a:p>
          </p:txBody>
        </p:sp>
        <p:sp>
          <p:nvSpPr>
            <p:cNvPr name="TextBox 16" id="16"/>
            <p:cNvSpPr txBox="true"/>
            <p:nvPr/>
          </p:nvSpPr>
          <p:spPr>
            <a:xfrm rot="0">
              <a:off x="0" y="0"/>
              <a:ext cx="4317837" cy="498874"/>
            </a:xfrm>
            <a:prstGeom prst="rect">
              <a:avLst/>
            </a:prstGeom>
          </p:spPr>
          <p:txBody>
            <a:bodyPr anchor="t" rtlCol="false" tIns="0" lIns="0" bIns="0" rIns="0">
              <a:spAutoFit/>
            </a:bodyPr>
            <a:lstStyle/>
            <a:p>
              <a:pPr>
                <a:lnSpc>
                  <a:spcPts val="2946"/>
                </a:lnSpc>
              </a:pPr>
              <a:r>
                <a:rPr lang="en-US" sz="2455">
                  <a:solidFill>
                    <a:srgbClr val="8AAB28"/>
                  </a:solidFill>
                  <a:latin typeface="HK Grotesk Medium Bold"/>
                </a:rPr>
                <a:t>Efficiency</a:t>
              </a:r>
            </a:p>
          </p:txBody>
        </p:sp>
      </p:grpSp>
      <p:grpSp>
        <p:nvGrpSpPr>
          <p:cNvPr name="Group 17" id="17"/>
          <p:cNvGrpSpPr/>
          <p:nvPr/>
        </p:nvGrpSpPr>
        <p:grpSpPr>
          <a:xfrm rot="0">
            <a:off x="761149" y="7699498"/>
            <a:ext cx="623305" cy="618666"/>
            <a:chOff x="0" y="0"/>
            <a:chExt cx="831074" cy="824888"/>
          </a:xfrm>
        </p:grpSpPr>
        <p:grpSp>
          <p:nvGrpSpPr>
            <p:cNvPr name="Group 18" id="18"/>
            <p:cNvGrpSpPr/>
            <p:nvPr/>
          </p:nvGrpSpPr>
          <p:grpSpPr>
            <a:xfrm rot="0">
              <a:off x="0" y="0"/>
              <a:ext cx="831074" cy="824888"/>
              <a:chOff x="0" y="0"/>
              <a:chExt cx="6350000" cy="6350000"/>
            </a:xfrm>
          </p:grpSpPr>
          <p:sp>
            <p:nvSpPr>
              <p:cNvPr name="Freeform 19" id="1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AAB28"/>
              </a:solidFill>
            </p:spPr>
          </p:sp>
        </p:grpSp>
        <p:sp>
          <p:nvSpPr>
            <p:cNvPr name="TextBox 20" id="20"/>
            <p:cNvSpPr txBox="true"/>
            <p:nvPr/>
          </p:nvSpPr>
          <p:spPr>
            <a:xfrm rot="0">
              <a:off x="249924" y="141072"/>
              <a:ext cx="331226" cy="542744"/>
            </a:xfrm>
            <a:prstGeom prst="rect">
              <a:avLst/>
            </a:prstGeom>
          </p:spPr>
          <p:txBody>
            <a:bodyPr anchor="t" rtlCol="false" tIns="0" lIns="0" bIns="0" rIns="0">
              <a:spAutoFit/>
            </a:bodyPr>
            <a:lstStyle/>
            <a:p>
              <a:pPr algn="ctr">
                <a:lnSpc>
                  <a:spcPts val="3241"/>
                </a:lnSpc>
              </a:pPr>
              <a:r>
                <a:rPr lang="en-US" sz="2701">
                  <a:solidFill>
                    <a:srgbClr val="FAFAFA"/>
                  </a:solidFill>
                  <a:latin typeface="HK Grotesk Medium Bold"/>
                </a:rPr>
                <a:t>3</a:t>
              </a:r>
            </a:p>
          </p:txBody>
        </p:sp>
      </p:grpSp>
      <p:grpSp>
        <p:nvGrpSpPr>
          <p:cNvPr name="Group 21" id="21"/>
          <p:cNvGrpSpPr/>
          <p:nvPr/>
        </p:nvGrpSpPr>
        <p:grpSpPr>
          <a:xfrm rot="0">
            <a:off x="1939593" y="7699498"/>
            <a:ext cx="3471786" cy="2155559"/>
            <a:chOff x="0" y="0"/>
            <a:chExt cx="4629048" cy="2874079"/>
          </a:xfrm>
        </p:grpSpPr>
        <p:sp>
          <p:nvSpPr>
            <p:cNvPr name="TextBox 22" id="22"/>
            <p:cNvSpPr txBox="true"/>
            <p:nvPr/>
          </p:nvSpPr>
          <p:spPr>
            <a:xfrm rot="0">
              <a:off x="0" y="655132"/>
              <a:ext cx="4629048" cy="2218946"/>
            </a:xfrm>
            <a:prstGeom prst="rect">
              <a:avLst/>
            </a:prstGeom>
          </p:spPr>
          <p:txBody>
            <a:bodyPr anchor="t" rtlCol="false" tIns="0" lIns="0" bIns="0" rIns="0">
              <a:spAutoFit/>
            </a:bodyPr>
            <a:lstStyle/>
            <a:p>
              <a:pPr>
                <a:lnSpc>
                  <a:spcPts val="2659"/>
                </a:lnSpc>
              </a:pPr>
              <a:r>
                <a:rPr lang="en-US" sz="2045">
                  <a:solidFill>
                    <a:srgbClr val="000000"/>
                  </a:solidFill>
                  <a:latin typeface="HK Grotesk Medium"/>
                </a:rPr>
                <a:t>We want to share knowledge about the financial benefits of donating as well as informing users of legitmate organizations. </a:t>
              </a:r>
            </a:p>
          </p:txBody>
        </p:sp>
        <p:sp>
          <p:nvSpPr>
            <p:cNvPr name="TextBox 23" id="23"/>
            <p:cNvSpPr txBox="true"/>
            <p:nvPr/>
          </p:nvSpPr>
          <p:spPr>
            <a:xfrm rot="0">
              <a:off x="0" y="0"/>
              <a:ext cx="4629048" cy="498874"/>
            </a:xfrm>
            <a:prstGeom prst="rect">
              <a:avLst/>
            </a:prstGeom>
          </p:spPr>
          <p:txBody>
            <a:bodyPr anchor="t" rtlCol="false" tIns="0" lIns="0" bIns="0" rIns="0">
              <a:spAutoFit/>
            </a:bodyPr>
            <a:lstStyle/>
            <a:p>
              <a:pPr>
                <a:lnSpc>
                  <a:spcPts val="2946"/>
                </a:lnSpc>
              </a:pPr>
              <a:r>
                <a:rPr lang="en-US" sz="2455">
                  <a:solidFill>
                    <a:srgbClr val="8AAB28"/>
                  </a:solidFill>
                  <a:latin typeface="HK Grotesk Medium Bold"/>
                </a:rPr>
                <a:t>Education</a:t>
              </a:r>
            </a:p>
          </p:txBody>
        </p:sp>
      </p:grpSp>
      <p:sp>
        <p:nvSpPr>
          <p:cNvPr name="AutoShape 24" id="24"/>
          <p:cNvSpPr/>
          <p:nvPr/>
        </p:nvSpPr>
        <p:spPr>
          <a:xfrm rot="0">
            <a:off x="5927305" y="3628761"/>
            <a:ext cx="857776" cy="0"/>
          </a:xfrm>
          <a:prstGeom prst="line">
            <a:avLst/>
          </a:prstGeom>
          <a:ln cap="rnd" w="47625">
            <a:solidFill>
              <a:srgbClr val="000000"/>
            </a:solidFill>
            <a:prstDash val="solid"/>
            <a:headEnd type="none" len="sm" w="sm"/>
            <a:tailEnd type="triangle" len="med" w="lg"/>
          </a:ln>
        </p:spPr>
      </p:sp>
      <p:sp>
        <p:nvSpPr>
          <p:cNvPr name="AutoShape 25" id="25"/>
          <p:cNvSpPr/>
          <p:nvPr/>
        </p:nvSpPr>
        <p:spPr>
          <a:xfrm rot="0">
            <a:off x="5927305" y="6112826"/>
            <a:ext cx="857776" cy="0"/>
          </a:xfrm>
          <a:prstGeom prst="line">
            <a:avLst/>
          </a:prstGeom>
          <a:ln cap="rnd" w="47625">
            <a:solidFill>
              <a:srgbClr val="000000"/>
            </a:solidFill>
            <a:prstDash val="solid"/>
            <a:headEnd type="none" len="sm" w="sm"/>
            <a:tailEnd type="triangle" len="med" w="lg"/>
          </a:ln>
        </p:spPr>
      </p:sp>
      <p:sp>
        <p:nvSpPr>
          <p:cNvPr name="AutoShape 26" id="26"/>
          <p:cNvSpPr/>
          <p:nvPr/>
        </p:nvSpPr>
        <p:spPr>
          <a:xfrm rot="0">
            <a:off x="5927305" y="8632489"/>
            <a:ext cx="857776" cy="0"/>
          </a:xfrm>
          <a:prstGeom prst="line">
            <a:avLst/>
          </a:prstGeom>
          <a:ln cap="rnd" w="47625">
            <a:solidFill>
              <a:srgbClr val="000000"/>
            </a:solidFill>
            <a:prstDash val="solid"/>
            <a:headEnd type="none" len="sm" w="sm"/>
            <a:tailEnd type="triangle" len="med" w="lg"/>
          </a:ln>
        </p:spPr>
      </p:sp>
      <p:sp>
        <p:nvSpPr>
          <p:cNvPr name="TextBox 27" id="27"/>
          <p:cNvSpPr txBox="true"/>
          <p:nvPr/>
        </p:nvSpPr>
        <p:spPr>
          <a:xfrm rot="0">
            <a:off x="761149" y="1557338"/>
            <a:ext cx="5242356" cy="628650"/>
          </a:xfrm>
          <a:prstGeom prst="rect">
            <a:avLst/>
          </a:prstGeom>
        </p:spPr>
        <p:txBody>
          <a:bodyPr anchor="t" rtlCol="false" tIns="0" lIns="0" bIns="0" rIns="0">
            <a:spAutoFit/>
          </a:bodyPr>
          <a:lstStyle/>
          <a:p>
            <a:pPr>
              <a:lnSpc>
                <a:spcPts val="4985"/>
              </a:lnSpc>
            </a:pPr>
            <a:r>
              <a:rPr lang="en-US" sz="4154">
                <a:solidFill>
                  <a:srgbClr val="737373"/>
                </a:solidFill>
                <a:latin typeface="HK Grotesk Medium"/>
              </a:rPr>
              <a:t>Values </a:t>
            </a:r>
          </a:p>
        </p:txBody>
      </p:sp>
      <p:sp>
        <p:nvSpPr>
          <p:cNvPr name="TextBox 28" id="28"/>
          <p:cNvSpPr txBox="true"/>
          <p:nvPr/>
        </p:nvSpPr>
        <p:spPr>
          <a:xfrm rot="0">
            <a:off x="7536319" y="1793324"/>
            <a:ext cx="5242356" cy="628650"/>
          </a:xfrm>
          <a:prstGeom prst="rect">
            <a:avLst/>
          </a:prstGeom>
        </p:spPr>
        <p:txBody>
          <a:bodyPr anchor="t" rtlCol="false" tIns="0" lIns="0" bIns="0" rIns="0">
            <a:spAutoFit/>
          </a:bodyPr>
          <a:lstStyle/>
          <a:p>
            <a:pPr>
              <a:lnSpc>
                <a:spcPts val="4985"/>
              </a:lnSpc>
            </a:pPr>
            <a:r>
              <a:rPr lang="en-US" sz="4154">
                <a:solidFill>
                  <a:srgbClr val="737373"/>
                </a:solidFill>
                <a:latin typeface="HK Grotesk Medium"/>
              </a:rPr>
              <a:t>Design Features </a:t>
            </a:r>
          </a:p>
        </p:txBody>
      </p:sp>
      <p:grpSp>
        <p:nvGrpSpPr>
          <p:cNvPr name="Group 29" id="29"/>
          <p:cNvGrpSpPr/>
          <p:nvPr/>
        </p:nvGrpSpPr>
        <p:grpSpPr>
          <a:xfrm rot="0">
            <a:off x="8200003" y="2744420"/>
            <a:ext cx="5462818" cy="814835"/>
            <a:chOff x="0" y="0"/>
            <a:chExt cx="7283757" cy="1086446"/>
          </a:xfrm>
        </p:grpSpPr>
        <p:sp>
          <p:nvSpPr>
            <p:cNvPr name="TextBox 30" id="30"/>
            <p:cNvSpPr txBox="true"/>
            <p:nvPr/>
          </p:nvSpPr>
          <p:spPr>
            <a:xfrm rot="0">
              <a:off x="0" y="655132"/>
              <a:ext cx="7283757" cy="431314"/>
            </a:xfrm>
            <a:prstGeom prst="rect">
              <a:avLst/>
            </a:prstGeom>
          </p:spPr>
          <p:txBody>
            <a:bodyPr anchor="t" rtlCol="false" tIns="0" lIns="0" bIns="0" rIns="0">
              <a:spAutoFit/>
            </a:bodyPr>
            <a:lstStyle/>
            <a:p>
              <a:pPr>
                <a:lnSpc>
                  <a:spcPts val="2659"/>
                </a:lnSpc>
              </a:pPr>
            </a:p>
          </p:txBody>
        </p:sp>
        <p:sp>
          <p:nvSpPr>
            <p:cNvPr name="TextBox 31" id="31"/>
            <p:cNvSpPr txBox="true"/>
            <p:nvPr/>
          </p:nvSpPr>
          <p:spPr>
            <a:xfrm rot="0">
              <a:off x="0" y="0"/>
              <a:ext cx="7283757" cy="498874"/>
            </a:xfrm>
            <a:prstGeom prst="rect">
              <a:avLst/>
            </a:prstGeom>
          </p:spPr>
          <p:txBody>
            <a:bodyPr anchor="t" rtlCol="false" tIns="0" lIns="0" bIns="0" rIns="0">
              <a:spAutoFit/>
            </a:bodyPr>
            <a:lstStyle/>
            <a:p>
              <a:pPr>
                <a:lnSpc>
                  <a:spcPts val="2946"/>
                </a:lnSpc>
              </a:pPr>
            </a:p>
          </p:txBody>
        </p:sp>
      </p:grpSp>
      <p:grpSp>
        <p:nvGrpSpPr>
          <p:cNvPr name="Group 32" id="32"/>
          <p:cNvGrpSpPr/>
          <p:nvPr/>
        </p:nvGrpSpPr>
        <p:grpSpPr>
          <a:xfrm rot="0">
            <a:off x="7536319" y="5206250"/>
            <a:ext cx="6398013" cy="2146529"/>
            <a:chOff x="0" y="0"/>
            <a:chExt cx="8530684" cy="2862038"/>
          </a:xfrm>
        </p:grpSpPr>
        <p:sp>
          <p:nvSpPr>
            <p:cNvPr name="TextBox 33" id="33"/>
            <p:cNvSpPr txBox="true"/>
            <p:nvPr/>
          </p:nvSpPr>
          <p:spPr>
            <a:xfrm rot="0">
              <a:off x="0" y="655132"/>
              <a:ext cx="8530684" cy="2206906"/>
            </a:xfrm>
            <a:prstGeom prst="rect">
              <a:avLst/>
            </a:prstGeom>
          </p:spPr>
          <p:txBody>
            <a:bodyPr anchor="t" rtlCol="false" tIns="0" lIns="0" bIns="0" rIns="0">
              <a:spAutoFit/>
            </a:bodyPr>
            <a:lstStyle/>
            <a:p>
              <a:pPr marL="441712" indent="-220856" lvl="1">
                <a:lnSpc>
                  <a:spcPts val="2659"/>
                </a:lnSpc>
                <a:buFont typeface="Arial"/>
                <a:buChar char="•"/>
              </a:pPr>
              <a:r>
                <a:rPr lang="en-US" sz="2045">
                  <a:solidFill>
                    <a:srgbClr val="000000"/>
                  </a:solidFill>
                  <a:latin typeface="HK Grotesk Medium"/>
                </a:rPr>
                <a:t>N</a:t>
              </a:r>
              <a:r>
                <a:rPr lang="en-US" sz="2045">
                  <a:solidFill>
                    <a:srgbClr val="000000"/>
                  </a:solidFill>
                  <a:latin typeface="HK Grotesk Medium"/>
                </a:rPr>
                <a:t>av bar and back buttons = quick navigation </a:t>
              </a:r>
            </a:p>
            <a:p>
              <a:pPr marL="441712" indent="-220856" lvl="1">
                <a:lnSpc>
                  <a:spcPts val="2659"/>
                </a:lnSpc>
                <a:buFont typeface="Arial"/>
                <a:buChar char="•"/>
              </a:pPr>
              <a:r>
                <a:rPr lang="en-US" sz="2045">
                  <a:solidFill>
                    <a:srgbClr val="000000"/>
                  </a:solidFill>
                  <a:latin typeface="HK Grotesk Medium"/>
                </a:rPr>
                <a:t>Visible and intuitive b</a:t>
              </a:r>
              <a:r>
                <a:rPr lang="en-US" sz="2045">
                  <a:solidFill>
                    <a:srgbClr val="000000"/>
                  </a:solidFill>
                  <a:latin typeface="HK Grotesk Medium"/>
                </a:rPr>
                <a:t>uttons to find organizations and set up a donation</a:t>
              </a:r>
            </a:p>
            <a:p>
              <a:pPr marL="441712" indent="-220856" lvl="1">
                <a:lnSpc>
                  <a:spcPts val="2659"/>
                </a:lnSpc>
                <a:buFont typeface="Arial"/>
                <a:buChar char="•"/>
              </a:pPr>
              <a:r>
                <a:rPr lang="en-US" sz="2045">
                  <a:solidFill>
                    <a:srgbClr val="000000"/>
                  </a:solidFill>
                  <a:latin typeface="HK Grotesk Medium"/>
                </a:rPr>
                <a:t>Filters and sorting to quickly find impactful organizations</a:t>
              </a:r>
            </a:p>
          </p:txBody>
        </p:sp>
        <p:sp>
          <p:nvSpPr>
            <p:cNvPr name="TextBox 34" id="34"/>
            <p:cNvSpPr txBox="true"/>
            <p:nvPr/>
          </p:nvSpPr>
          <p:spPr>
            <a:xfrm rot="0">
              <a:off x="0" y="0"/>
              <a:ext cx="8530684" cy="498874"/>
            </a:xfrm>
            <a:prstGeom prst="rect">
              <a:avLst/>
            </a:prstGeom>
          </p:spPr>
          <p:txBody>
            <a:bodyPr anchor="t" rtlCol="false" tIns="0" lIns="0" bIns="0" rIns="0">
              <a:spAutoFit/>
            </a:bodyPr>
            <a:lstStyle/>
            <a:p>
              <a:pPr>
                <a:lnSpc>
                  <a:spcPts val="2946"/>
                </a:lnSpc>
              </a:pPr>
            </a:p>
          </p:txBody>
        </p:sp>
      </p:grpSp>
      <p:grpSp>
        <p:nvGrpSpPr>
          <p:cNvPr name="Group 35" id="35"/>
          <p:cNvGrpSpPr/>
          <p:nvPr/>
        </p:nvGrpSpPr>
        <p:grpSpPr>
          <a:xfrm rot="0">
            <a:off x="7536319" y="2477158"/>
            <a:ext cx="6398013" cy="2146529"/>
            <a:chOff x="0" y="0"/>
            <a:chExt cx="8530684" cy="2862038"/>
          </a:xfrm>
        </p:grpSpPr>
        <p:sp>
          <p:nvSpPr>
            <p:cNvPr name="TextBox 36" id="36"/>
            <p:cNvSpPr txBox="true"/>
            <p:nvPr/>
          </p:nvSpPr>
          <p:spPr>
            <a:xfrm rot="0">
              <a:off x="0" y="655132"/>
              <a:ext cx="8530684" cy="2206906"/>
            </a:xfrm>
            <a:prstGeom prst="rect">
              <a:avLst/>
            </a:prstGeom>
          </p:spPr>
          <p:txBody>
            <a:bodyPr anchor="t" rtlCol="false" tIns="0" lIns="0" bIns="0" rIns="0">
              <a:spAutoFit/>
            </a:bodyPr>
            <a:lstStyle/>
            <a:p>
              <a:pPr marL="441712" indent="-220856" lvl="1">
                <a:lnSpc>
                  <a:spcPts val="2659"/>
                </a:lnSpc>
                <a:buFont typeface="Arial"/>
                <a:buChar char="•"/>
              </a:pPr>
              <a:r>
                <a:rPr lang="en-US" sz="2045">
                  <a:solidFill>
                    <a:srgbClr val="000000"/>
                  </a:solidFill>
                  <a:latin typeface="HK Grotesk Medium"/>
                </a:rPr>
                <a:t>Automatically filled tax forms</a:t>
              </a:r>
            </a:p>
            <a:p>
              <a:pPr marL="883424" indent="-294475" lvl="2">
                <a:lnSpc>
                  <a:spcPts val="2659"/>
                </a:lnSpc>
                <a:buFont typeface="Arial"/>
                <a:buChar char="⚬"/>
              </a:pPr>
              <a:r>
                <a:rPr lang="en-US" sz="2045">
                  <a:solidFill>
                    <a:srgbClr val="000000"/>
                  </a:solidFill>
                  <a:latin typeface="HK Grotesk Medium"/>
                </a:rPr>
                <a:t>A</a:t>
              </a:r>
              <a:r>
                <a:rPr lang="en-US" sz="2045">
                  <a:solidFill>
                    <a:srgbClr val="000000"/>
                  </a:solidFill>
                  <a:latin typeface="HK Grotesk Medium"/>
                </a:rPr>
                <a:t>ll users are able to benefit from donation benefits</a:t>
              </a:r>
            </a:p>
            <a:p>
              <a:pPr marL="441712" indent="-220856" lvl="1">
                <a:lnSpc>
                  <a:spcPts val="2659"/>
                </a:lnSpc>
                <a:buFont typeface="Arial"/>
                <a:buChar char="•"/>
              </a:pPr>
              <a:r>
                <a:rPr lang="en-US" sz="2045">
                  <a:solidFill>
                    <a:srgbClr val="000000"/>
                  </a:solidFill>
                  <a:latin typeface="HK Grotesk Medium"/>
                </a:rPr>
                <a:t>I</a:t>
              </a:r>
              <a:r>
                <a:rPr lang="en-US" sz="2045">
                  <a:solidFill>
                    <a:srgbClr val="000000"/>
                  </a:solidFill>
                  <a:latin typeface="HK Grotesk Medium"/>
                </a:rPr>
                <a:t>nformation about each charity is easily visible and comprehendable</a:t>
              </a:r>
            </a:p>
          </p:txBody>
        </p:sp>
        <p:sp>
          <p:nvSpPr>
            <p:cNvPr name="TextBox 37" id="37"/>
            <p:cNvSpPr txBox="true"/>
            <p:nvPr/>
          </p:nvSpPr>
          <p:spPr>
            <a:xfrm rot="0">
              <a:off x="0" y="0"/>
              <a:ext cx="8530684" cy="498874"/>
            </a:xfrm>
            <a:prstGeom prst="rect">
              <a:avLst/>
            </a:prstGeom>
          </p:spPr>
          <p:txBody>
            <a:bodyPr anchor="t" rtlCol="false" tIns="0" lIns="0" bIns="0" rIns="0">
              <a:spAutoFit/>
            </a:bodyPr>
            <a:lstStyle/>
            <a:p>
              <a:pPr>
                <a:lnSpc>
                  <a:spcPts val="2946"/>
                </a:lnSpc>
              </a:pPr>
            </a:p>
          </p:txBody>
        </p:sp>
      </p:grpSp>
      <p:grpSp>
        <p:nvGrpSpPr>
          <p:cNvPr name="Group 38" id="38"/>
          <p:cNvGrpSpPr/>
          <p:nvPr/>
        </p:nvGrpSpPr>
        <p:grpSpPr>
          <a:xfrm rot="0">
            <a:off x="7536319" y="7581183"/>
            <a:ext cx="6398013" cy="1813154"/>
            <a:chOff x="0" y="0"/>
            <a:chExt cx="8530684" cy="2417538"/>
          </a:xfrm>
        </p:grpSpPr>
        <p:sp>
          <p:nvSpPr>
            <p:cNvPr name="TextBox 39" id="39"/>
            <p:cNvSpPr txBox="true"/>
            <p:nvPr/>
          </p:nvSpPr>
          <p:spPr>
            <a:xfrm rot="0">
              <a:off x="0" y="655132"/>
              <a:ext cx="8530684" cy="1762406"/>
            </a:xfrm>
            <a:prstGeom prst="rect">
              <a:avLst/>
            </a:prstGeom>
          </p:spPr>
          <p:txBody>
            <a:bodyPr anchor="t" rtlCol="false" tIns="0" lIns="0" bIns="0" rIns="0">
              <a:spAutoFit/>
            </a:bodyPr>
            <a:lstStyle/>
            <a:p>
              <a:pPr marL="441712" indent="-220856" lvl="1">
                <a:lnSpc>
                  <a:spcPts val="2659"/>
                </a:lnSpc>
                <a:buFont typeface="Arial"/>
                <a:buChar char="•"/>
              </a:pPr>
              <a:r>
                <a:rPr lang="en-US" sz="2045">
                  <a:solidFill>
                    <a:srgbClr val="000000"/>
                  </a:solidFill>
                  <a:latin typeface="HK Grotesk Medium"/>
                </a:rPr>
                <a:t>Filters to educate on legit organizations </a:t>
              </a:r>
            </a:p>
            <a:p>
              <a:pPr marL="883424" indent="-294475" lvl="2">
                <a:lnSpc>
                  <a:spcPts val="2659"/>
                </a:lnSpc>
                <a:buFont typeface="Arial"/>
                <a:buChar char="⚬"/>
              </a:pPr>
              <a:r>
                <a:rPr lang="en-US" sz="2045">
                  <a:solidFill>
                    <a:srgbClr val="000000"/>
                  </a:solidFill>
                  <a:latin typeface="HK Grotesk Medium"/>
                </a:rPr>
                <a:t>Ex: </a:t>
              </a:r>
              <a:r>
                <a:rPr lang="en-US" sz="2045">
                  <a:solidFill>
                    <a:srgbClr val="000000"/>
                  </a:solidFill>
                  <a:latin typeface="HK Grotesk Medium"/>
                </a:rPr>
                <a:t>sort by "Most in Need" and "Most Impact Per Dollar" </a:t>
              </a:r>
            </a:p>
            <a:p>
              <a:pPr marL="441712" indent="-220856" lvl="1">
                <a:lnSpc>
                  <a:spcPts val="2659"/>
                </a:lnSpc>
                <a:buFont typeface="Arial"/>
                <a:buChar char="•"/>
              </a:pPr>
              <a:r>
                <a:rPr lang="en-US" sz="2045">
                  <a:solidFill>
                    <a:srgbClr val="000000"/>
                  </a:solidFill>
                  <a:latin typeface="HK Grotesk Medium"/>
                </a:rPr>
                <a:t>About the organization and their work screens</a:t>
              </a:r>
            </a:p>
          </p:txBody>
        </p:sp>
        <p:sp>
          <p:nvSpPr>
            <p:cNvPr name="TextBox 40" id="40"/>
            <p:cNvSpPr txBox="true"/>
            <p:nvPr/>
          </p:nvSpPr>
          <p:spPr>
            <a:xfrm rot="0">
              <a:off x="0" y="0"/>
              <a:ext cx="8530684" cy="498874"/>
            </a:xfrm>
            <a:prstGeom prst="rect">
              <a:avLst/>
            </a:prstGeom>
          </p:spPr>
          <p:txBody>
            <a:bodyPr anchor="t" rtlCol="false" tIns="0" lIns="0" bIns="0" rIns="0">
              <a:spAutoFit/>
            </a:bodyPr>
            <a:lstStyle/>
            <a:p>
              <a:pPr>
                <a:lnSpc>
                  <a:spcPts val="2946"/>
                </a:lnSpc>
              </a:pPr>
            </a:p>
          </p:txBody>
        </p:sp>
      </p:grpSp>
      <p:sp>
        <p:nvSpPr>
          <p:cNvPr name="TextBox 41" id="41"/>
          <p:cNvSpPr txBox="true"/>
          <p:nvPr/>
        </p:nvSpPr>
        <p:spPr>
          <a:xfrm rot="0">
            <a:off x="14638122" y="1871663"/>
            <a:ext cx="5242356" cy="628650"/>
          </a:xfrm>
          <a:prstGeom prst="rect">
            <a:avLst/>
          </a:prstGeom>
        </p:spPr>
        <p:txBody>
          <a:bodyPr anchor="t" rtlCol="false" tIns="0" lIns="0" bIns="0" rIns="0">
            <a:spAutoFit/>
          </a:bodyPr>
          <a:lstStyle/>
          <a:p>
            <a:pPr>
              <a:lnSpc>
                <a:spcPts val="4985"/>
              </a:lnSpc>
            </a:pPr>
            <a:r>
              <a:rPr lang="en-US" sz="4154">
                <a:solidFill>
                  <a:srgbClr val="737373"/>
                </a:solidFill>
                <a:latin typeface="HK Grotesk Medium"/>
              </a:rPr>
              <a:t>Conflicts </a:t>
            </a:r>
          </a:p>
        </p:txBody>
      </p:sp>
      <p:grpSp>
        <p:nvGrpSpPr>
          <p:cNvPr name="Group 42" id="42"/>
          <p:cNvGrpSpPr/>
          <p:nvPr/>
        </p:nvGrpSpPr>
        <p:grpSpPr>
          <a:xfrm rot="0">
            <a:off x="14638122" y="2500313"/>
            <a:ext cx="2685205" cy="3146654"/>
            <a:chOff x="0" y="0"/>
            <a:chExt cx="3580274" cy="4195538"/>
          </a:xfrm>
        </p:grpSpPr>
        <p:sp>
          <p:nvSpPr>
            <p:cNvPr name="TextBox 43" id="43"/>
            <p:cNvSpPr txBox="true"/>
            <p:nvPr/>
          </p:nvSpPr>
          <p:spPr>
            <a:xfrm rot="0">
              <a:off x="0" y="655132"/>
              <a:ext cx="3580274" cy="3540406"/>
            </a:xfrm>
            <a:prstGeom prst="rect">
              <a:avLst/>
            </a:prstGeom>
          </p:spPr>
          <p:txBody>
            <a:bodyPr anchor="t" rtlCol="false" tIns="0" lIns="0" bIns="0" rIns="0">
              <a:spAutoFit/>
            </a:bodyPr>
            <a:lstStyle/>
            <a:p>
              <a:pPr>
                <a:lnSpc>
                  <a:spcPts val="2659"/>
                </a:lnSpc>
              </a:pPr>
              <a:r>
                <a:rPr lang="en-US" sz="2045">
                  <a:solidFill>
                    <a:srgbClr val="000000"/>
                  </a:solidFill>
                  <a:latin typeface="HK Grotesk Medium"/>
                </a:rPr>
                <a:t>To balance </a:t>
              </a:r>
              <a:r>
                <a:rPr lang="en-US" sz="2045">
                  <a:solidFill>
                    <a:srgbClr val="8AAB28"/>
                  </a:solidFill>
                  <a:latin typeface="HK Grotesk Medium"/>
                </a:rPr>
                <a:t>Education</a:t>
              </a:r>
              <a:r>
                <a:rPr lang="en-US" sz="2045">
                  <a:solidFill>
                    <a:srgbClr val="000000"/>
                  </a:solidFill>
                  <a:latin typeface="HK Grotesk Medium"/>
                </a:rPr>
                <a:t> and </a:t>
              </a:r>
              <a:r>
                <a:rPr lang="en-US" sz="2045">
                  <a:solidFill>
                    <a:srgbClr val="8AAB28"/>
                  </a:solidFill>
                  <a:latin typeface="HK Grotesk Medium"/>
                </a:rPr>
                <a:t>Efficiency</a:t>
              </a:r>
              <a:r>
                <a:rPr lang="en-US" sz="2045">
                  <a:solidFill>
                    <a:srgbClr val="000000"/>
                  </a:solidFill>
                  <a:latin typeface="HK Grotesk Medium"/>
                </a:rPr>
                <a:t>, tradeoffs are required: </a:t>
              </a:r>
            </a:p>
            <a:p>
              <a:pPr>
                <a:lnSpc>
                  <a:spcPts val="2659"/>
                </a:lnSpc>
              </a:pPr>
              <a:r>
                <a:rPr lang="en-US" sz="2045">
                  <a:solidFill>
                    <a:srgbClr val="000000"/>
                  </a:solidFill>
                  <a:latin typeface="HK Grotesk Medium"/>
                </a:rPr>
                <a:t>Incorporating too much information to Educate can cause decrease in Efficiency</a:t>
              </a:r>
            </a:p>
            <a:p>
              <a:pPr>
                <a:lnSpc>
                  <a:spcPts val="2659"/>
                </a:lnSpc>
              </a:pPr>
            </a:p>
          </p:txBody>
        </p:sp>
        <p:sp>
          <p:nvSpPr>
            <p:cNvPr name="TextBox 44" id="44"/>
            <p:cNvSpPr txBox="true"/>
            <p:nvPr/>
          </p:nvSpPr>
          <p:spPr>
            <a:xfrm rot="0">
              <a:off x="0" y="0"/>
              <a:ext cx="3580274" cy="498874"/>
            </a:xfrm>
            <a:prstGeom prst="rect">
              <a:avLst/>
            </a:prstGeom>
          </p:spPr>
          <p:txBody>
            <a:bodyPr anchor="t" rtlCol="false" tIns="0" lIns="0" bIns="0" rIns="0">
              <a:spAutoFit/>
            </a:bodyPr>
            <a:lstStyle/>
            <a:p>
              <a:pPr>
                <a:lnSpc>
                  <a:spcPts val="2946"/>
                </a:lnSpc>
              </a:pPr>
            </a:p>
          </p:txBody>
        </p:sp>
      </p:grpSp>
      <p:sp>
        <p:nvSpPr>
          <p:cNvPr name="TextBox 45" id="45"/>
          <p:cNvSpPr txBox="true"/>
          <p:nvPr/>
        </p:nvSpPr>
        <p:spPr>
          <a:xfrm rot="0">
            <a:off x="12950704" y="9448543"/>
            <a:ext cx="6398013" cy="374156"/>
          </a:xfrm>
          <a:prstGeom prst="rect">
            <a:avLst/>
          </a:prstGeom>
        </p:spPr>
        <p:txBody>
          <a:bodyPr anchor="t" rtlCol="false" tIns="0" lIns="0" bIns="0" rIns="0">
            <a:spAutoFit/>
          </a:bodyPr>
          <a:lstStyle/>
          <a:p>
            <a:pPr>
              <a:lnSpc>
                <a:spcPts val="2946"/>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086522" y="4175248"/>
            <a:ext cx="635341" cy="61570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642338" y="4107639"/>
            <a:ext cx="569062" cy="653411"/>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30707" y="4175248"/>
            <a:ext cx="662974" cy="662974"/>
          </a:xfrm>
          <a:prstGeom prst="rect">
            <a:avLst/>
          </a:prstGeom>
        </p:spPr>
      </p:pic>
      <p:sp>
        <p:nvSpPr>
          <p:cNvPr name="TextBox 5" id="5"/>
          <p:cNvSpPr txBox="true"/>
          <p:nvPr/>
        </p:nvSpPr>
        <p:spPr>
          <a:xfrm rot="0">
            <a:off x="1530707" y="1523753"/>
            <a:ext cx="11111631" cy="1533525"/>
          </a:xfrm>
          <a:prstGeom prst="rect">
            <a:avLst/>
          </a:prstGeom>
        </p:spPr>
        <p:txBody>
          <a:bodyPr anchor="t" rtlCol="false" tIns="0" lIns="0" bIns="0" rIns="0">
            <a:spAutoFit/>
          </a:bodyPr>
          <a:lstStyle/>
          <a:p>
            <a:pPr>
              <a:lnSpc>
                <a:spcPts val="12000"/>
              </a:lnSpc>
            </a:pPr>
            <a:r>
              <a:rPr lang="en-US" sz="10000">
                <a:solidFill>
                  <a:srgbClr val="000000"/>
                </a:solidFill>
                <a:latin typeface="HK Grotesk Medium"/>
              </a:rPr>
              <a:t>Three Task Flows</a:t>
            </a:r>
          </a:p>
        </p:txBody>
      </p:sp>
      <p:grpSp>
        <p:nvGrpSpPr>
          <p:cNvPr name="Group 6" id="6"/>
          <p:cNvGrpSpPr/>
          <p:nvPr/>
        </p:nvGrpSpPr>
        <p:grpSpPr>
          <a:xfrm rot="0">
            <a:off x="1530707" y="5408509"/>
            <a:ext cx="4114956" cy="3183263"/>
            <a:chOff x="0" y="0"/>
            <a:chExt cx="5486608" cy="4244351"/>
          </a:xfrm>
        </p:grpSpPr>
        <p:sp>
          <p:nvSpPr>
            <p:cNvPr name="TextBox 7" id="7"/>
            <p:cNvSpPr txBox="true"/>
            <p:nvPr/>
          </p:nvSpPr>
          <p:spPr>
            <a:xfrm rot="0">
              <a:off x="0" y="1217518"/>
              <a:ext cx="5486608" cy="3026833"/>
            </a:xfrm>
            <a:prstGeom prst="rect">
              <a:avLst/>
            </a:prstGeom>
          </p:spPr>
          <p:txBody>
            <a:bodyPr anchor="t" rtlCol="false" tIns="0" lIns="0" bIns="0" rIns="0">
              <a:spAutoFit/>
            </a:bodyPr>
            <a:lstStyle/>
            <a:p>
              <a:pPr>
                <a:lnSpc>
                  <a:spcPts val="4550"/>
                </a:lnSpc>
              </a:pPr>
              <a:r>
                <a:rPr lang="en-US" sz="3500">
                  <a:solidFill>
                    <a:srgbClr val="000000"/>
                  </a:solidFill>
                  <a:latin typeface="HK Grotesk Medium"/>
                </a:rPr>
                <a:t>Identify a high-impact organization for a particular cause and donate </a:t>
              </a:r>
            </a:p>
          </p:txBody>
        </p:sp>
        <p:sp>
          <p:nvSpPr>
            <p:cNvPr name="TextBox 8" id="8"/>
            <p:cNvSpPr txBox="true"/>
            <p:nvPr/>
          </p:nvSpPr>
          <p:spPr>
            <a:xfrm rot="0">
              <a:off x="0" y="-9525"/>
              <a:ext cx="5486608" cy="923925"/>
            </a:xfrm>
            <a:prstGeom prst="rect">
              <a:avLst/>
            </a:prstGeom>
          </p:spPr>
          <p:txBody>
            <a:bodyPr anchor="t" rtlCol="false" tIns="0" lIns="0" bIns="0" rIns="0">
              <a:spAutoFit/>
            </a:bodyPr>
            <a:lstStyle/>
            <a:p>
              <a:pPr>
                <a:lnSpc>
                  <a:spcPts val="5400"/>
                </a:lnSpc>
              </a:pPr>
              <a:r>
                <a:rPr lang="en-US" sz="4500">
                  <a:solidFill>
                    <a:srgbClr val="8AAB28"/>
                  </a:solidFill>
                  <a:latin typeface="HK Grotesk Medium Bold"/>
                </a:rPr>
                <a:t>Simple</a:t>
              </a:r>
            </a:p>
          </p:txBody>
        </p:sp>
      </p:grpSp>
      <p:grpSp>
        <p:nvGrpSpPr>
          <p:cNvPr name="Group 9" id="9"/>
          <p:cNvGrpSpPr/>
          <p:nvPr/>
        </p:nvGrpSpPr>
        <p:grpSpPr>
          <a:xfrm rot="0">
            <a:off x="7086522" y="5408509"/>
            <a:ext cx="4114956" cy="3183263"/>
            <a:chOff x="0" y="0"/>
            <a:chExt cx="5486608" cy="4244351"/>
          </a:xfrm>
        </p:grpSpPr>
        <p:sp>
          <p:nvSpPr>
            <p:cNvPr name="TextBox 10" id="10"/>
            <p:cNvSpPr txBox="true"/>
            <p:nvPr/>
          </p:nvSpPr>
          <p:spPr>
            <a:xfrm rot="0">
              <a:off x="0" y="1217518"/>
              <a:ext cx="5486608" cy="3026833"/>
            </a:xfrm>
            <a:prstGeom prst="rect">
              <a:avLst/>
            </a:prstGeom>
          </p:spPr>
          <p:txBody>
            <a:bodyPr anchor="t" rtlCol="false" tIns="0" lIns="0" bIns="0" rIns="0">
              <a:spAutoFit/>
            </a:bodyPr>
            <a:lstStyle/>
            <a:p>
              <a:pPr>
                <a:lnSpc>
                  <a:spcPts val="4550"/>
                </a:lnSpc>
              </a:pPr>
              <a:r>
                <a:rPr lang="en-US" sz="3500">
                  <a:solidFill>
                    <a:srgbClr val="000000"/>
                  </a:solidFill>
                  <a:latin typeface="HK Grotesk Medium"/>
                </a:rPr>
                <a:t>Set up reoccurring donations to an organization you are interested in</a:t>
              </a:r>
            </a:p>
          </p:txBody>
        </p:sp>
        <p:sp>
          <p:nvSpPr>
            <p:cNvPr name="TextBox 11" id="11"/>
            <p:cNvSpPr txBox="true"/>
            <p:nvPr/>
          </p:nvSpPr>
          <p:spPr>
            <a:xfrm rot="0">
              <a:off x="0" y="-9525"/>
              <a:ext cx="5486608" cy="923925"/>
            </a:xfrm>
            <a:prstGeom prst="rect">
              <a:avLst/>
            </a:prstGeom>
          </p:spPr>
          <p:txBody>
            <a:bodyPr anchor="t" rtlCol="false" tIns="0" lIns="0" bIns="0" rIns="0">
              <a:spAutoFit/>
            </a:bodyPr>
            <a:lstStyle/>
            <a:p>
              <a:pPr>
                <a:lnSpc>
                  <a:spcPts val="5400"/>
                </a:lnSpc>
              </a:pPr>
              <a:r>
                <a:rPr lang="en-US" sz="4500">
                  <a:solidFill>
                    <a:srgbClr val="8AAB28"/>
                  </a:solidFill>
                  <a:latin typeface="HK Grotesk Medium Bold"/>
                </a:rPr>
                <a:t>Medium</a:t>
              </a:r>
            </a:p>
          </p:txBody>
        </p:sp>
      </p:grpSp>
      <p:grpSp>
        <p:nvGrpSpPr>
          <p:cNvPr name="Group 12" id="12"/>
          <p:cNvGrpSpPr/>
          <p:nvPr/>
        </p:nvGrpSpPr>
        <p:grpSpPr>
          <a:xfrm rot="0">
            <a:off x="12642338" y="5408509"/>
            <a:ext cx="4114956" cy="3183263"/>
            <a:chOff x="0" y="0"/>
            <a:chExt cx="5486608" cy="4244351"/>
          </a:xfrm>
        </p:grpSpPr>
        <p:sp>
          <p:nvSpPr>
            <p:cNvPr name="TextBox 13" id="13"/>
            <p:cNvSpPr txBox="true"/>
            <p:nvPr/>
          </p:nvSpPr>
          <p:spPr>
            <a:xfrm rot="0">
              <a:off x="0" y="1217518"/>
              <a:ext cx="5486608" cy="3026833"/>
            </a:xfrm>
            <a:prstGeom prst="rect">
              <a:avLst/>
            </a:prstGeom>
          </p:spPr>
          <p:txBody>
            <a:bodyPr anchor="t" rtlCol="false" tIns="0" lIns="0" bIns="0" rIns="0">
              <a:spAutoFit/>
            </a:bodyPr>
            <a:lstStyle/>
            <a:p>
              <a:pPr>
                <a:lnSpc>
                  <a:spcPts val="4550"/>
                </a:lnSpc>
              </a:pPr>
              <a:r>
                <a:rPr lang="en-US" sz="3500">
                  <a:solidFill>
                    <a:srgbClr val="000000"/>
                  </a:solidFill>
                  <a:latin typeface="HK Grotesk Medium"/>
                </a:rPr>
                <a:t>Identify donation patterns and access  financial statements and forms</a:t>
              </a:r>
            </a:p>
          </p:txBody>
        </p:sp>
        <p:sp>
          <p:nvSpPr>
            <p:cNvPr name="TextBox 14" id="14"/>
            <p:cNvSpPr txBox="true"/>
            <p:nvPr/>
          </p:nvSpPr>
          <p:spPr>
            <a:xfrm rot="0">
              <a:off x="0" y="-9525"/>
              <a:ext cx="5486608" cy="923925"/>
            </a:xfrm>
            <a:prstGeom prst="rect">
              <a:avLst/>
            </a:prstGeom>
          </p:spPr>
          <p:txBody>
            <a:bodyPr anchor="t" rtlCol="false" tIns="0" lIns="0" bIns="0" rIns="0">
              <a:spAutoFit/>
            </a:bodyPr>
            <a:lstStyle/>
            <a:p>
              <a:pPr>
                <a:lnSpc>
                  <a:spcPts val="5400"/>
                </a:lnSpc>
              </a:pPr>
              <a:r>
                <a:rPr lang="en-US" sz="4500">
                  <a:solidFill>
                    <a:srgbClr val="8AAB28"/>
                  </a:solidFill>
                  <a:latin typeface="HK Grotesk Medium Bold"/>
                </a:rPr>
                <a:t>Difficult</a:t>
              </a:r>
            </a:p>
          </p:txBody>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rot="-5400000">
            <a:off x="697381" y="5138738"/>
            <a:ext cx="10287000" cy="0"/>
          </a:xfrm>
          <a:prstGeom prst="line">
            <a:avLst/>
          </a:prstGeom>
          <a:ln cap="rnd" w="9525">
            <a:solidFill>
              <a:srgbClr val="000000">
                <a:alpha val="49804"/>
              </a:srgbClr>
            </a:solidFill>
            <a:prstDash val="solid"/>
            <a:headEnd type="none" len="sm" w="sm"/>
            <a:tailEnd type="none" len="sm" w="sm"/>
          </a:ln>
        </p:spPr>
      </p:sp>
      <p:grpSp>
        <p:nvGrpSpPr>
          <p:cNvPr name="Group 3" id="3"/>
          <p:cNvGrpSpPr/>
          <p:nvPr/>
        </p:nvGrpSpPr>
        <p:grpSpPr>
          <a:xfrm rot="0">
            <a:off x="811429" y="2002822"/>
            <a:ext cx="4177853" cy="2708600"/>
            <a:chOff x="0" y="0"/>
            <a:chExt cx="5570470" cy="3611467"/>
          </a:xfrm>
        </p:grpSpPr>
        <p:sp>
          <p:nvSpPr>
            <p:cNvPr name="TextBox 4" id="4"/>
            <p:cNvSpPr txBox="true"/>
            <p:nvPr/>
          </p:nvSpPr>
          <p:spPr>
            <a:xfrm rot="0">
              <a:off x="0" y="0"/>
              <a:ext cx="5570470" cy="800100"/>
            </a:xfrm>
            <a:prstGeom prst="rect">
              <a:avLst/>
            </a:prstGeom>
          </p:spPr>
          <p:txBody>
            <a:bodyPr anchor="t" rtlCol="false" tIns="0" lIns="0" bIns="0" rIns="0">
              <a:spAutoFit/>
            </a:bodyPr>
            <a:lstStyle/>
            <a:p>
              <a:pPr algn="ctr">
                <a:lnSpc>
                  <a:spcPts val="4799"/>
                </a:lnSpc>
              </a:pPr>
              <a:r>
                <a:rPr lang="en-US" sz="3999">
                  <a:solidFill>
                    <a:srgbClr val="000000"/>
                  </a:solidFill>
                  <a:latin typeface="HK Grotesk Medium"/>
                </a:rPr>
                <a:t>Usability Goals</a:t>
              </a:r>
            </a:p>
          </p:txBody>
        </p:sp>
        <p:sp>
          <p:nvSpPr>
            <p:cNvPr name="TextBox 5" id="5"/>
            <p:cNvSpPr txBox="true"/>
            <p:nvPr/>
          </p:nvSpPr>
          <p:spPr>
            <a:xfrm rot="0">
              <a:off x="0" y="1107367"/>
              <a:ext cx="5570470" cy="495300"/>
            </a:xfrm>
            <a:prstGeom prst="rect">
              <a:avLst/>
            </a:prstGeom>
          </p:spPr>
          <p:txBody>
            <a:bodyPr anchor="t" rtlCol="false" tIns="0" lIns="0" bIns="0" rIns="0">
              <a:spAutoFit/>
            </a:bodyPr>
            <a:lstStyle/>
            <a:p>
              <a:pPr algn="ctr">
                <a:lnSpc>
                  <a:spcPts val="2999"/>
                </a:lnSpc>
              </a:pPr>
              <a:r>
                <a:rPr lang="en-US" sz="2499">
                  <a:solidFill>
                    <a:srgbClr val="8AAB28"/>
                  </a:solidFill>
                  <a:latin typeface="HK Grotesk Medium Bold"/>
                </a:rPr>
                <a:t>Efficient</a:t>
              </a:r>
            </a:p>
          </p:txBody>
        </p:sp>
        <p:sp>
          <p:nvSpPr>
            <p:cNvPr name="TextBox 6" id="6"/>
            <p:cNvSpPr txBox="true"/>
            <p:nvPr/>
          </p:nvSpPr>
          <p:spPr>
            <a:xfrm rot="0">
              <a:off x="0" y="1889559"/>
              <a:ext cx="5570470" cy="1721908"/>
            </a:xfrm>
            <a:prstGeom prst="rect">
              <a:avLst/>
            </a:prstGeom>
          </p:spPr>
          <p:txBody>
            <a:bodyPr anchor="t" rtlCol="false" tIns="0" lIns="0" bIns="0" rIns="0">
              <a:spAutoFit/>
            </a:bodyPr>
            <a:lstStyle/>
            <a:p>
              <a:pPr algn="ctr">
                <a:lnSpc>
                  <a:spcPts val="2600"/>
                </a:lnSpc>
              </a:pPr>
              <a:r>
                <a:rPr lang="en-US" sz="2000">
                  <a:solidFill>
                    <a:srgbClr val="000000"/>
                  </a:solidFill>
                  <a:latin typeface="HK Grotesk Medium"/>
                </a:rPr>
                <a:t>We want users to accomplish tasks as quickly as possible</a:t>
              </a:r>
            </a:p>
            <a:p>
              <a:pPr algn="ctr">
                <a:lnSpc>
                  <a:spcPts val="2600"/>
                </a:lnSpc>
              </a:pPr>
            </a:p>
            <a:p>
              <a:pPr algn="ctr">
                <a:lnSpc>
                  <a:spcPts val="2600"/>
                </a:lnSpc>
              </a:pPr>
            </a:p>
          </p:txBody>
        </p:sp>
      </p:grpSp>
      <p:sp>
        <p:nvSpPr>
          <p:cNvPr name="AutoShape 7" id="7"/>
          <p:cNvSpPr/>
          <p:nvPr/>
        </p:nvSpPr>
        <p:spPr>
          <a:xfrm rot="-5400000">
            <a:off x="6398413" y="5138738"/>
            <a:ext cx="10287000" cy="0"/>
          </a:xfrm>
          <a:prstGeom prst="line">
            <a:avLst/>
          </a:prstGeom>
          <a:ln cap="rnd" w="9525">
            <a:solidFill>
              <a:srgbClr val="000000">
                <a:alpha val="49804"/>
              </a:srgbClr>
            </a:solidFill>
            <a:prstDash val="solid"/>
            <a:headEnd type="none" len="sm" w="sm"/>
            <a:tailEnd type="none" len="sm" w="sm"/>
          </a:ln>
        </p:spPr>
      </p:sp>
      <p:sp>
        <p:nvSpPr>
          <p:cNvPr name="TextBox 8" id="8"/>
          <p:cNvSpPr txBox="true"/>
          <p:nvPr/>
        </p:nvSpPr>
        <p:spPr>
          <a:xfrm rot="0">
            <a:off x="12794922" y="2002822"/>
            <a:ext cx="4464378" cy="600075"/>
          </a:xfrm>
          <a:prstGeom prst="rect">
            <a:avLst/>
          </a:prstGeom>
        </p:spPr>
        <p:txBody>
          <a:bodyPr anchor="t" rtlCol="false" tIns="0" lIns="0" bIns="0" rIns="0">
            <a:spAutoFit/>
          </a:bodyPr>
          <a:lstStyle/>
          <a:p>
            <a:pPr algn="ctr">
              <a:lnSpc>
                <a:spcPts val="4799"/>
              </a:lnSpc>
            </a:pPr>
            <a:r>
              <a:rPr lang="en-US" sz="3999">
                <a:solidFill>
                  <a:srgbClr val="000000"/>
                </a:solidFill>
                <a:latin typeface="HK Grotesk Medium"/>
              </a:rPr>
              <a:t>Progress</a:t>
            </a:r>
          </a:p>
        </p:txBody>
      </p:sp>
      <p:grpSp>
        <p:nvGrpSpPr>
          <p:cNvPr name="Group 9" id="9"/>
          <p:cNvGrpSpPr/>
          <p:nvPr/>
        </p:nvGrpSpPr>
        <p:grpSpPr>
          <a:xfrm rot="0">
            <a:off x="811429" y="3680973"/>
            <a:ext cx="4177853" cy="2708600"/>
            <a:chOff x="0" y="0"/>
            <a:chExt cx="5570470" cy="3611467"/>
          </a:xfrm>
        </p:grpSpPr>
        <p:sp>
          <p:nvSpPr>
            <p:cNvPr name="TextBox 10" id="10"/>
            <p:cNvSpPr txBox="true"/>
            <p:nvPr/>
          </p:nvSpPr>
          <p:spPr>
            <a:xfrm rot="0">
              <a:off x="0" y="0"/>
              <a:ext cx="5570470" cy="800100"/>
            </a:xfrm>
            <a:prstGeom prst="rect">
              <a:avLst/>
            </a:prstGeom>
          </p:spPr>
          <p:txBody>
            <a:bodyPr anchor="t" rtlCol="false" tIns="0" lIns="0" bIns="0" rIns="0">
              <a:spAutoFit/>
            </a:bodyPr>
            <a:lstStyle/>
            <a:p>
              <a:pPr algn="ctr">
                <a:lnSpc>
                  <a:spcPts val="4799"/>
                </a:lnSpc>
              </a:pPr>
            </a:p>
          </p:txBody>
        </p:sp>
        <p:sp>
          <p:nvSpPr>
            <p:cNvPr name="TextBox 11" id="11"/>
            <p:cNvSpPr txBox="true"/>
            <p:nvPr/>
          </p:nvSpPr>
          <p:spPr>
            <a:xfrm rot="0">
              <a:off x="0" y="1107367"/>
              <a:ext cx="5570470" cy="495300"/>
            </a:xfrm>
            <a:prstGeom prst="rect">
              <a:avLst/>
            </a:prstGeom>
          </p:spPr>
          <p:txBody>
            <a:bodyPr anchor="t" rtlCol="false" tIns="0" lIns="0" bIns="0" rIns="0">
              <a:spAutoFit/>
            </a:bodyPr>
            <a:lstStyle/>
            <a:p>
              <a:pPr algn="ctr">
                <a:lnSpc>
                  <a:spcPts val="2999"/>
                </a:lnSpc>
              </a:pPr>
              <a:r>
                <a:rPr lang="en-US" sz="2499">
                  <a:solidFill>
                    <a:srgbClr val="8AAB28"/>
                  </a:solidFill>
                  <a:latin typeface="HK Grotesk Medium Bold"/>
                </a:rPr>
                <a:t>Robustness</a:t>
              </a:r>
            </a:p>
          </p:txBody>
        </p:sp>
        <p:sp>
          <p:nvSpPr>
            <p:cNvPr name="TextBox 12" id="12"/>
            <p:cNvSpPr txBox="true"/>
            <p:nvPr/>
          </p:nvSpPr>
          <p:spPr>
            <a:xfrm rot="0">
              <a:off x="0" y="1889559"/>
              <a:ext cx="5570470" cy="1721908"/>
            </a:xfrm>
            <a:prstGeom prst="rect">
              <a:avLst/>
            </a:prstGeom>
          </p:spPr>
          <p:txBody>
            <a:bodyPr anchor="t" rtlCol="false" tIns="0" lIns="0" bIns="0" rIns="0">
              <a:spAutoFit/>
            </a:bodyPr>
            <a:lstStyle/>
            <a:p>
              <a:pPr algn="ctr">
                <a:lnSpc>
                  <a:spcPts val="2600"/>
                </a:lnSpc>
              </a:pPr>
              <a:r>
                <a:rPr lang="en-US" sz="2000">
                  <a:solidFill>
                    <a:srgbClr val="000000"/>
                  </a:solidFill>
                  <a:latin typeface="HK Grotesk Medium"/>
                </a:rPr>
                <a:t>Minimal error rates and users can recover from errors</a:t>
              </a:r>
            </a:p>
            <a:p>
              <a:pPr algn="ctr">
                <a:lnSpc>
                  <a:spcPts val="2600"/>
                </a:lnSpc>
              </a:pPr>
            </a:p>
            <a:p>
              <a:pPr algn="ctr">
                <a:lnSpc>
                  <a:spcPts val="2600"/>
                </a:lnSpc>
              </a:pPr>
            </a:p>
          </p:txBody>
        </p:sp>
      </p:grpSp>
      <p:grpSp>
        <p:nvGrpSpPr>
          <p:cNvPr name="Group 13" id="13"/>
          <p:cNvGrpSpPr/>
          <p:nvPr/>
        </p:nvGrpSpPr>
        <p:grpSpPr>
          <a:xfrm rot="0">
            <a:off x="6366816" y="2002822"/>
            <a:ext cx="4866111" cy="2060900"/>
            <a:chOff x="0" y="0"/>
            <a:chExt cx="6488148" cy="2747867"/>
          </a:xfrm>
        </p:grpSpPr>
        <p:sp>
          <p:nvSpPr>
            <p:cNvPr name="TextBox 14" id="14"/>
            <p:cNvSpPr txBox="true"/>
            <p:nvPr/>
          </p:nvSpPr>
          <p:spPr>
            <a:xfrm rot="0">
              <a:off x="0" y="0"/>
              <a:ext cx="6488148" cy="800100"/>
            </a:xfrm>
            <a:prstGeom prst="rect">
              <a:avLst/>
            </a:prstGeom>
          </p:spPr>
          <p:txBody>
            <a:bodyPr anchor="t" rtlCol="false" tIns="0" lIns="0" bIns="0" rIns="0">
              <a:spAutoFit/>
            </a:bodyPr>
            <a:lstStyle/>
            <a:p>
              <a:pPr algn="ctr">
                <a:lnSpc>
                  <a:spcPts val="4799"/>
                </a:lnSpc>
              </a:pPr>
              <a:r>
                <a:rPr lang="en-US" sz="3999">
                  <a:solidFill>
                    <a:srgbClr val="000000"/>
                  </a:solidFill>
                  <a:latin typeface="HK Grotesk Medium"/>
                </a:rPr>
                <a:t>Key Measurements </a:t>
              </a:r>
            </a:p>
          </p:txBody>
        </p:sp>
        <p:sp>
          <p:nvSpPr>
            <p:cNvPr name="TextBox 15" id="15"/>
            <p:cNvSpPr txBox="true"/>
            <p:nvPr/>
          </p:nvSpPr>
          <p:spPr>
            <a:xfrm rot="0">
              <a:off x="0" y="1107367"/>
              <a:ext cx="6488148" cy="495300"/>
            </a:xfrm>
            <a:prstGeom prst="rect">
              <a:avLst/>
            </a:prstGeom>
          </p:spPr>
          <p:txBody>
            <a:bodyPr anchor="t" rtlCol="false" tIns="0" lIns="0" bIns="0" rIns="0">
              <a:spAutoFit/>
            </a:bodyPr>
            <a:lstStyle/>
            <a:p>
              <a:pPr algn="ctr">
                <a:lnSpc>
                  <a:spcPts val="2999"/>
                </a:lnSpc>
              </a:pPr>
              <a:r>
                <a:rPr lang="en-US" sz="2499">
                  <a:solidFill>
                    <a:srgbClr val="8AAB28"/>
                  </a:solidFill>
                  <a:latin typeface="HK Grotesk Medium Bold"/>
                </a:rPr>
                <a:t>Testing Efficiency</a:t>
              </a:r>
            </a:p>
          </p:txBody>
        </p:sp>
        <p:sp>
          <p:nvSpPr>
            <p:cNvPr name="TextBox 16" id="16"/>
            <p:cNvSpPr txBox="true"/>
            <p:nvPr/>
          </p:nvSpPr>
          <p:spPr>
            <a:xfrm rot="0">
              <a:off x="0" y="1889559"/>
              <a:ext cx="6488148" cy="858308"/>
            </a:xfrm>
            <a:prstGeom prst="rect">
              <a:avLst/>
            </a:prstGeom>
          </p:spPr>
          <p:txBody>
            <a:bodyPr anchor="t" rtlCol="false" tIns="0" lIns="0" bIns="0" rIns="0">
              <a:spAutoFit/>
            </a:bodyPr>
            <a:lstStyle/>
            <a:p>
              <a:pPr algn="ctr">
                <a:lnSpc>
                  <a:spcPts val="2600"/>
                </a:lnSpc>
              </a:pPr>
              <a:r>
                <a:rPr lang="en-US" sz="2000">
                  <a:solidFill>
                    <a:srgbClr val="000000"/>
                  </a:solidFill>
                  <a:latin typeface="HK Grotesk Medium"/>
                </a:rPr>
                <a:t>Time to complete each task</a:t>
              </a:r>
            </a:p>
            <a:p>
              <a:pPr algn="ctr">
                <a:lnSpc>
                  <a:spcPts val="2600"/>
                </a:lnSpc>
              </a:pPr>
            </a:p>
          </p:txBody>
        </p:sp>
      </p:grpSp>
      <p:grpSp>
        <p:nvGrpSpPr>
          <p:cNvPr name="Group 17" id="17"/>
          <p:cNvGrpSpPr/>
          <p:nvPr/>
        </p:nvGrpSpPr>
        <p:grpSpPr>
          <a:xfrm rot="0">
            <a:off x="6710945" y="3592132"/>
            <a:ext cx="4177853" cy="3032450"/>
            <a:chOff x="0" y="0"/>
            <a:chExt cx="5570470" cy="4043267"/>
          </a:xfrm>
        </p:grpSpPr>
        <p:sp>
          <p:nvSpPr>
            <p:cNvPr name="TextBox 18" id="18"/>
            <p:cNvSpPr txBox="true"/>
            <p:nvPr/>
          </p:nvSpPr>
          <p:spPr>
            <a:xfrm rot="0">
              <a:off x="0" y="0"/>
              <a:ext cx="5570470" cy="800100"/>
            </a:xfrm>
            <a:prstGeom prst="rect">
              <a:avLst/>
            </a:prstGeom>
          </p:spPr>
          <p:txBody>
            <a:bodyPr anchor="t" rtlCol="false" tIns="0" lIns="0" bIns="0" rIns="0">
              <a:spAutoFit/>
            </a:bodyPr>
            <a:lstStyle/>
            <a:p>
              <a:pPr algn="ctr">
                <a:lnSpc>
                  <a:spcPts val="4799"/>
                </a:lnSpc>
              </a:pPr>
            </a:p>
          </p:txBody>
        </p:sp>
        <p:sp>
          <p:nvSpPr>
            <p:cNvPr name="TextBox 19" id="19"/>
            <p:cNvSpPr txBox="true"/>
            <p:nvPr/>
          </p:nvSpPr>
          <p:spPr>
            <a:xfrm rot="0">
              <a:off x="0" y="1107367"/>
              <a:ext cx="5570470" cy="495300"/>
            </a:xfrm>
            <a:prstGeom prst="rect">
              <a:avLst/>
            </a:prstGeom>
          </p:spPr>
          <p:txBody>
            <a:bodyPr anchor="t" rtlCol="false" tIns="0" lIns="0" bIns="0" rIns="0">
              <a:spAutoFit/>
            </a:bodyPr>
            <a:lstStyle/>
            <a:p>
              <a:pPr algn="ctr">
                <a:lnSpc>
                  <a:spcPts val="2999"/>
                </a:lnSpc>
              </a:pPr>
              <a:r>
                <a:rPr lang="en-US" sz="2499">
                  <a:solidFill>
                    <a:srgbClr val="8AAB28"/>
                  </a:solidFill>
                  <a:latin typeface="HK Grotesk Medium Bold"/>
                </a:rPr>
                <a:t>Testing Robustness</a:t>
              </a:r>
            </a:p>
          </p:txBody>
        </p:sp>
        <p:sp>
          <p:nvSpPr>
            <p:cNvPr name="TextBox 20" id="20"/>
            <p:cNvSpPr txBox="true"/>
            <p:nvPr/>
          </p:nvSpPr>
          <p:spPr>
            <a:xfrm rot="0">
              <a:off x="0" y="1889559"/>
              <a:ext cx="5570470" cy="2153708"/>
            </a:xfrm>
            <a:prstGeom prst="rect">
              <a:avLst/>
            </a:prstGeom>
          </p:spPr>
          <p:txBody>
            <a:bodyPr anchor="t" rtlCol="false" tIns="0" lIns="0" bIns="0" rIns="0">
              <a:spAutoFit/>
            </a:bodyPr>
            <a:lstStyle/>
            <a:p>
              <a:pPr algn="ctr">
                <a:lnSpc>
                  <a:spcPts val="2600"/>
                </a:lnSpc>
              </a:pPr>
              <a:r>
                <a:rPr lang="en-US" sz="2000">
                  <a:solidFill>
                    <a:srgbClr val="000000"/>
                  </a:solidFill>
                  <a:latin typeface="HK Grotesk Medium"/>
                </a:rPr>
                <a:t>Number of times per task the participant presses a wrong button or a non-button</a:t>
              </a:r>
            </a:p>
            <a:p>
              <a:pPr algn="ctr">
                <a:lnSpc>
                  <a:spcPts val="2600"/>
                </a:lnSpc>
              </a:pPr>
            </a:p>
            <a:p>
              <a:pPr algn="ctr">
                <a:lnSpc>
                  <a:spcPts val="2600"/>
                </a:lnSpc>
              </a:pPr>
            </a:p>
          </p:txBody>
        </p:sp>
      </p:grpSp>
      <p:grpSp>
        <p:nvGrpSpPr>
          <p:cNvPr name="Group 21" id="21"/>
          <p:cNvGrpSpPr/>
          <p:nvPr/>
        </p:nvGrpSpPr>
        <p:grpSpPr>
          <a:xfrm rot="0">
            <a:off x="12938185" y="2002822"/>
            <a:ext cx="4177853" cy="4004000"/>
            <a:chOff x="0" y="0"/>
            <a:chExt cx="5570470" cy="5338667"/>
          </a:xfrm>
        </p:grpSpPr>
        <p:sp>
          <p:nvSpPr>
            <p:cNvPr name="TextBox 22" id="22"/>
            <p:cNvSpPr txBox="true"/>
            <p:nvPr/>
          </p:nvSpPr>
          <p:spPr>
            <a:xfrm rot="0">
              <a:off x="0" y="0"/>
              <a:ext cx="5570470" cy="800100"/>
            </a:xfrm>
            <a:prstGeom prst="rect">
              <a:avLst/>
            </a:prstGeom>
          </p:spPr>
          <p:txBody>
            <a:bodyPr anchor="t" rtlCol="false" tIns="0" lIns="0" bIns="0" rIns="0">
              <a:spAutoFit/>
            </a:bodyPr>
            <a:lstStyle/>
            <a:p>
              <a:pPr algn="ctr">
                <a:lnSpc>
                  <a:spcPts val="4799"/>
                </a:lnSpc>
              </a:pPr>
            </a:p>
          </p:txBody>
        </p:sp>
        <p:sp>
          <p:nvSpPr>
            <p:cNvPr name="TextBox 23" id="23"/>
            <p:cNvSpPr txBox="true"/>
            <p:nvPr/>
          </p:nvSpPr>
          <p:spPr>
            <a:xfrm rot="0">
              <a:off x="0" y="1107367"/>
              <a:ext cx="5570470" cy="495300"/>
            </a:xfrm>
            <a:prstGeom prst="rect">
              <a:avLst/>
            </a:prstGeom>
          </p:spPr>
          <p:txBody>
            <a:bodyPr anchor="t" rtlCol="false" tIns="0" lIns="0" bIns="0" rIns="0">
              <a:spAutoFit/>
            </a:bodyPr>
            <a:lstStyle/>
            <a:p>
              <a:pPr algn="ctr">
                <a:lnSpc>
                  <a:spcPts val="2999"/>
                </a:lnSpc>
              </a:pPr>
              <a:r>
                <a:rPr lang="en-US" sz="2499">
                  <a:solidFill>
                    <a:srgbClr val="8AAB28"/>
                  </a:solidFill>
                  <a:latin typeface="HK Grotesk Medium Bold"/>
                </a:rPr>
                <a:t>Efficiency</a:t>
              </a:r>
            </a:p>
          </p:txBody>
        </p:sp>
        <p:sp>
          <p:nvSpPr>
            <p:cNvPr name="TextBox 24" id="24"/>
            <p:cNvSpPr txBox="true"/>
            <p:nvPr/>
          </p:nvSpPr>
          <p:spPr>
            <a:xfrm rot="0">
              <a:off x="0" y="1889559"/>
              <a:ext cx="5570470" cy="3449108"/>
            </a:xfrm>
            <a:prstGeom prst="rect">
              <a:avLst/>
            </a:prstGeom>
          </p:spPr>
          <p:txBody>
            <a:bodyPr anchor="t" rtlCol="false" tIns="0" lIns="0" bIns="0" rIns="0">
              <a:spAutoFit/>
            </a:bodyPr>
            <a:lstStyle/>
            <a:p>
              <a:pPr marL="431801" indent="-215900" lvl="1">
                <a:lnSpc>
                  <a:spcPts val="2600"/>
                </a:lnSpc>
                <a:buFont typeface="Arial"/>
                <a:buChar char="•"/>
              </a:pPr>
              <a:r>
                <a:rPr lang="en-US" sz="2000">
                  <a:solidFill>
                    <a:srgbClr val="000000"/>
                  </a:solidFill>
                  <a:latin typeface="HK Grotesk Medium Bold"/>
                </a:rPr>
                <a:t>Easier navigation:</a:t>
              </a:r>
              <a:r>
                <a:rPr lang="en-US" sz="2000">
                  <a:solidFill>
                    <a:srgbClr val="000000"/>
                  </a:solidFill>
                  <a:latin typeface="Arimo"/>
                </a:rPr>
                <a:t> Back buttons</a:t>
              </a:r>
            </a:p>
            <a:p>
              <a:pPr marL="431801" indent="-215900" lvl="1">
                <a:lnSpc>
                  <a:spcPts val="2600"/>
                </a:lnSpc>
                <a:buFont typeface="Arial"/>
                <a:buChar char="•"/>
              </a:pPr>
              <a:r>
                <a:rPr lang="en-US" sz="2000">
                  <a:solidFill>
                    <a:srgbClr val="000000"/>
                  </a:solidFill>
                  <a:latin typeface="HK Grotesk Medium"/>
                </a:rPr>
                <a:t>Usability: Search bar added to search for a cause and organization </a:t>
              </a:r>
              <a:r>
                <a:rPr lang="en-US" sz="2000">
                  <a:solidFill>
                    <a:srgbClr val="000000"/>
                  </a:solidFill>
                  <a:latin typeface="Arimo"/>
                </a:rPr>
                <a:t> </a:t>
              </a:r>
            </a:p>
            <a:p>
              <a:pPr marL="431801" indent="-215900" lvl="1">
                <a:lnSpc>
                  <a:spcPts val="2600"/>
                </a:lnSpc>
                <a:buFont typeface="Arial"/>
                <a:buChar char="•"/>
              </a:pPr>
              <a:r>
                <a:rPr lang="en-US" sz="2000">
                  <a:solidFill>
                    <a:srgbClr val="000000"/>
                  </a:solidFill>
                  <a:latin typeface="HK Grotesk Medium"/>
                </a:rPr>
                <a:t>Efficiency:"Donate" button to each organization in "Organizations" </a:t>
              </a:r>
            </a:p>
            <a:p>
              <a:pPr algn="ctr">
                <a:lnSpc>
                  <a:spcPts val="2600"/>
                </a:lnSpc>
              </a:pPr>
            </a:p>
          </p:txBody>
        </p:sp>
      </p:grpSp>
      <p:grpSp>
        <p:nvGrpSpPr>
          <p:cNvPr name="Group 25" id="25"/>
          <p:cNvGrpSpPr/>
          <p:nvPr/>
        </p:nvGrpSpPr>
        <p:grpSpPr>
          <a:xfrm rot="0">
            <a:off x="12938185" y="5501310"/>
            <a:ext cx="4177853" cy="3680150"/>
            <a:chOff x="0" y="0"/>
            <a:chExt cx="5570470" cy="4906867"/>
          </a:xfrm>
        </p:grpSpPr>
        <p:sp>
          <p:nvSpPr>
            <p:cNvPr name="TextBox 26" id="26"/>
            <p:cNvSpPr txBox="true"/>
            <p:nvPr/>
          </p:nvSpPr>
          <p:spPr>
            <a:xfrm rot="0">
              <a:off x="0" y="0"/>
              <a:ext cx="5570470" cy="800100"/>
            </a:xfrm>
            <a:prstGeom prst="rect">
              <a:avLst/>
            </a:prstGeom>
          </p:spPr>
          <p:txBody>
            <a:bodyPr anchor="t" rtlCol="false" tIns="0" lIns="0" bIns="0" rIns="0">
              <a:spAutoFit/>
            </a:bodyPr>
            <a:lstStyle/>
            <a:p>
              <a:pPr algn="ctr">
                <a:lnSpc>
                  <a:spcPts val="4799"/>
                </a:lnSpc>
              </a:pPr>
            </a:p>
          </p:txBody>
        </p:sp>
        <p:sp>
          <p:nvSpPr>
            <p:cNvPr name="TextBox 27" id="27"/>
            <p:cNvSpPr txBox="true"/>
            <p:nvPr/>
          </p:nvSpPr>
          <p:spPr>
            <a:xfrm rot="0">
              <a:off x="0" y="1107367"/>
              <a:ext cx="5570470" cy="495300"/>
            </a:xfrm>
            <a:prstGeom prst="rect">
              <a:avLst/>
            </a:prstGeom>
          </p:spPr>
          <p:txBody>
            <a:bodyPr anchor="t" rtlCol="false" tIns="0" lIns="0" bIns="0" rIns="0">
              <a:spAutoFit/>
            </a:bodyPr>
            <a:lstStyle/>
            <a:p>
              <a:pPr algn="ctr">
                <a:lnSpc>
                  <a:spcPts val="2999"/>
                </a:lnSpc>
              </a:pPr>
              <a:r>
                <a:rPr lang="en-US" sz="2499">
                  <a:solidFill>
                    <a:srgbClr val="8AAB28"/>
                  </a:solidFill>
                  <a:latin typeface="HK Grotesk Medium Bold"/>
                </a:rPr>
                <a:t>Robustness</a:t>
              </a:r>
            </a:p>
          </p:txBody>
        </p:sp>
        <p:sp>
          <p:nvSpPr>
            <p:cNvPr name="TextBox 28" id="28"/>
            <p:cNvSpPr txBox="true"/>
            <p:nvPr/>
          </p:nvSpPr>
          <p:spPr>
            <a:xfrm rot="0">
              <a:off x="0" y="1889559"/>
              <a:ext cx="5570470" cy="3017308"/>
            </a:xfrm>
            <a:prstGeom prst="rect">
              <a:avLst/>
            </a:prstGeom>
          </p:spPr>
          <p:txBody>
            <a:bodyPr anchor="t" rtlCol="false" tIns="0" lIns="0" bIns="0" rIns="0">
              <a:spAutoFit/>
            </a:bodyPr>
            <a:lstStyle/>
            <a:p>
              <a:pPr marL="431801" indent="-215900" lvl="1">
                <a:lnSpc>
                  <a:spcPts val="2600"/>
                </a:lnSpc>
                <a:buFont typeface="Arial"/>
                <a:buChar char="•"/>
              </a:pPr>
              <a:r>
                <a:rPr lang="en-US" sz="2000">
                  <a:solidFill>
                    <a:srgbClr val="000000"/>
                  </a:solidFill>
                  <a:latin typeface="HK Grotesk Medium Bold"/>
                </a:rPr>
                <a:t>Intuitive functionality:</a:t>
              </a:r>
              <a:r>
                <a:rPr lang="en-US" sz="2000">
                  <a:solidFill>
                    <a:srgbClr val="000000"/>
                  </a:solidFill>
                  <a:latin typeface="Arimo"/>
                </a:rPr>
                <a:t> "Portfolio" button to "Profile" </a:t>
              </a:r>
            </a:p>
            <a:p>
              <a:pPr marL="431801" indent="-215900" lvl="1">
                <a:lnSpc>
                  <a:spcPts val="2600"/>
                </a:lnSpc>
                <a:buFont typeface="Arial"/>
                <a:buChar char="•"/>
              </a:pPr>
              <a:r>
                <a:rPr lang="en-US" sz="2000">
                  <a:solidFill>
                    <a:srgbClr val="000000"/>
                  </a:solidFill>
                  <a:latin typeface="HK Grotesk Medium"/>
                </a:rPr>
                <a:t>Simplicity: Removed customize payments</a:t>
              </a:r>
            </a:p>
            <a:p>
              <a:pPr marL="431801" indent="-215900" lvl="1">
                <a:lnSpc>
                  <a:spcPts val="2600"/>
                </a:lnSpc>
                <a:buFont typeface="Arial"/>
                <a:buChar char="•"/>
              </a:pPr>
              <a:r>
                <a:rPr lang="en-US" sz="2000">
                  <a:solidFill>
                    <a:srgbClr val="000000"/>
                  </a:solidFill>
                  <a:latin typeface="HK Grotesk Medium"/>
                </a:rPr>
                <a:t> Interpretation: "See your tree grow!" to make growing tree on home screen more intuitive </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17955" y="2557724"/>
            <a:ext cx="937618" cy="712589"/>
          </a:xfrm>
          <a:prstGeom prst="rect">
            <a:avLst/>
          </a:prstGeom>
        </p:spPr>
      </p:pic>
      <p:sp>
        <p:nvSpPr>
          <p:cNvPr name="TextBox 3" id="3"/>
          <p:cNvSpPr txBox="true"/>
          <p:nvPr/>
        </p:nvSpPr>
        <p:spPr>
          <a:xfrm rot="0">
            <a:off x="571533" y="636517"/>
            <a:ext cx="13912024" cy="1533525"/>
          </a:xfrm>
          <a:prstGeom prst="rect">
            <a:avLst/>
          </a:prstGeom>
        </p:spPr>
        <p:txBody>
          <a:bodyPr anchor="t" rtlCol="false" tIns="0" lIns="0" bIns="0" rIns="0">
            <a:spAutoFit/>
          </a:bodyPr>
          <a:lstStyle/>
          <a:p>
            <a:pPr>
              <a:lnSpc>
                <a:spcPts val="12000"/>
              </a:lnSpc>
            </a:pPr>
            <a:r>
              <a:rPr lang="en-US" sz="10000">
                <a:solidFill>
                  <a:srgbClr val="000000"/>
                </a:solidFill>
                <a:latin typeface="HK Grotesk Medium"/>
              </a:rPr>
              <a:t>Feedback from Lo-Fi</a:t>
            </a:r>
          </a:p>
        </p:txBody>
      </p:sp>
      <p:sp>
        <p:nvSpPr>
          <p:cNvPr name="TextBox 4" id="4"/>
          <p:cNvSpPr txBox="true"/>
          <p:nvPr/>
        </p:nvSpPr>
        <p:spPr>
          <a:xfrm rot="0">
            <a:off x="3043013" y="2548199"/>
            <a:ext cx="2691207" cy="2295525"/>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HK Grotesk Medium"/>
              </a:rPr>
              <a:t>confused about the home screen tree, not sure what it's for </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368095" y="3270313"/>
            <a:ext cx="937618" cy="712589"/>
          </a:xfrm>
          <a:prstGeom prst="rect">
            <a:avLst/>
          </a:prstGeom>
        </p:spPr>
      </p:pic>
      <p:sp>
        <p:nvSpPr>
          <p:cNvPr name="TextBox 6" id="6"/>
          <p:cNvSpPr txBox="true"/>
          <p:nvPr/>
        </p:nvSpPr>
        <p:spPr>
          <a:xfrm rot="0">
            <a:off x="10393007" y="3260788"/>
            <a:ext cx="2691207" cy="1838325"/>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HK Grotesk Medium"/>
              </a:rPr>
              <a:t>not sure what Portfolio means. What does it do?</a:t>
            </a:r>
          </a:p>
        </p:txBody>
      </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014747" y="5708553"/>
            <a:ext cx="937618" cy="712589"/>
          </a:xfrm>
          <a:prstGeom prst="rect">
            <a:avLst/>
          </a:prstGeom>
        </p:spPr>
      </p:pic>
      <p:sp>
        <p:nvSpPr>
          <p:cNvPr name="TextBox 8" id="8"/>
          <p:cNvSpPr txBox="true"/>
          <p:nvPr/>
        </p:nvSpPr>
        <p:spPr>
          <a:xfrm rot="0">
            <a:off x="15159595" y="5699028"/>
            <a:ext cx="2691207" cy="1381125"/>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HK Grotesk Medium"/>
              </a:rPr>
              <a:t>I don't want to scroll, I want a search bar</a:t>
            </a:r>
          </a:p>
        </p:txBody>
      </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227735" y="5352258"/>
            <a:ext cx="937618" cy="712589"/>
          </a:xfrm>
          <a:prstGeom prst="rect">
            <a:avLst/>
          </a:prstGeom>
        </p:spPr>
      </p:pic>
      <p:sp>
        <p:nvSpPr>
          <p:cNvPr name="TextBox 10" id="10"/>
          <p:cNvSpPr txBox="true"/>
          <p:nvPr/>
        </p:nvSpPr>
        <p:spPr>
          <a:xfrm rot="0">
            <a:off x="6452793" y="5342733"/>
            <a:ext cx="2691207" cy="1838325"/>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HK Grotesk Medium"/>
              </a:rPr>
              <a:t>the custom calendar options were super confusing</a:t>
            </a:r>
          </a:p>
        </p:txBody>
      </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305713" y="7973287"/>
            <a:ext cx="937618" cy="712589"/>
          </a:xfrm>
          <a:prstGeom prst="rect">
            <a:avLst/>
          </a:prstGeom>
        </p:spPr>
      </p:pic>
      <p:sp>
        <p:nvSpPr>
          <p:cNvPr name="TextBox 12" id="12"/>
          <p:cNvSpPr txBox="true"/>
          <p:nvPr/>
        </p:nvSpPr>
        <p:spPr>
          <a:xfrm rot="0">
            <a:off x="11530770" y="7963762"/>
            <a:ext cx="2691207" cy="1838325"/>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HK Grotesk Medium"/>
              </a:rPr>
              <a:t>i'm used to using back buttons to navigate</a:t>
            </a:r>
          </a:p>
        </p:txBody>
      </p:sp>
      <p:pic>
        <p:nvPicPr>
          <p:cNvPr name="Picture 13" id="1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7429500"/>
            <a:ext cx="937618" cy="712589"/>
          </a:xfrm>
          <a:prstGeom prst="rect">
            <a:avLst/>
          </a:prstGeom>
        </p:spPr>
      </p:pic>
      <p:sp>
        <p:nvSpPr>
          <p:cNvPr name="TextBox 14" id="14"/>
          <p:cNvSpPr txBox="true"/>
          <p:nvPr/>
        </p:nvSpPr>
        <p:spPr>
          <a:xfrm rot="0">
            <a:off x="2253758" y="7419975"/>
            <a:ext cx="2691207" cy="1381125"/>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HK Grotesk Medium"/>
              </a:rPr>
              <a:t>i don't know where to find tax forms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2812462"/>
            <a:ext cx="5235819" cy="5235819"/>
          </a:xfrm>
          <a:prstGeom prst="rect">
            <a:avLst/>
          </a:prstGeom>
        </p:spPr>
      </p:pic>
      <p:grpSp>
        <p:nvGrpSpPr>
          <p:cNvPr name="Group 3" id="3"/>
          <p:cNvGrpSpPr/>
          <p:nvPr/>
        </p:nvGrpSpPr>
        <p:grpSpPr>
          <a:xfrm rot="0">
            <a:off x="7667953" y="3858747"/>
            <a:ext cx="8994024" cy="3807442"/>
            <a:chOff x="0" y="0"/>
            <a:chExt cx="11992032" cy="5076589"/>
          </a:xfrm>
        </p:grpSpPr>
        <p:sp>
          <p:nvSpPr>
            <p:cNvPr name="TextBox 4" id="4"/>
            <p:cNvSpPr txBox="true"/>
            <p:nvPr/>
          </p:nvSpPr>
          <p:spPr>
            <a:xfrm rot="0">
              <a:off x="0" y="-9525"/>
              <a:ext cx="11992032" cy="3260725"/>
            </a:xfrm>
            <a:prstGeom prst="rect">
              <a:avLst/>
            </a:prstGeom>
          </p:spPr>
          <p:txBody>
            <a:bodyPr anchor="t" rtlCol="false" tIns="0" lIns="0" bIns="0" rIns="0">
              <a:spAutoFit/>
            </a:bodyPr>
            <a:lstStyle/>
            <a:p>
              <a:pPr>
                <a:lnSpc>
                  <a:spcPts val="9600"/>
                </a:lnSpc>
              </a:pPr>
              <a:r>
                <a:rPr lang="en-US" sz="8000">
                  <a:solidFill>
                    <a:srgbClr val="000000"/>
                  </a:solidFill>
                  <a:latin typeface="HK Grotesk Medium"/>
                </a:rPr>
                <a:t>Revised Interface Design</a:t>
              </a:r>
            </a:p>
          </p:txBody>
        </p:sp>
        <p:sp>
          <p:nvSpPr>
            <p:cNvPr name="TextBox 5" id="5"/>
            <p:cNvSpPr txBox="true"/>
            <p:nvPr/>
          </p:nvSpPr>
          <p:spPr>
            <a:xfrm rot="0">
              <a:off x="569093" y="4457464"/>
              <a:ext cx="5647263" cy="619125"/>
            </a:xfrm>
            <a:prstGeom prst="rect">
              <a:avLst/>
            </a:prstGeom>
          </p:spPr>
          <p:txBody>
            <a:bodyPr anchor="t" rtlCol="false" tIns="0" lIns="0" bIns="0" rIns="0">
              <a:spAutoFit/>
            </a:bodyPr>
            <a:lstStyle/>
            <a:p>
              <a:pPr>
                <a:lnSpc>
                  <a:spcPts val="3600"/>
                </a:lnSpc>
              </a:pPr>
              <a:r>
                <a:rPr lang="en-US" sz="3000">
                  <a:solidFill>
                    <a:srgbClr val="FAFAFA"/>
                  </a:solidFill>
                  <a:latin typeface="HK Grotesk Medium Bold"/>
                </a:rPr>
                <a:t>The Sunflute Gardens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DAE4T_GRTrI</dc:identifier>
  <dcterms:modified xsi:type="dcterms:W3CDTF">2011-08-01T06:04:30Z</dcterms:modified>
  <cp:revision>1</cp:revision>
  <dc:title>CS 147 A6</dc:title>
</cp:coreProperties>
</file>